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64" r:id="rId2"/>
    <p:sldId id="272" r:id="rId3"/>
    <p:sldId id="273" r:id="rId4"/>
    <p:sldId id="274" r:id="rId5"/>
    <p:sldId id="275" r:id="rId6"/>
    <p:sldId id="276" r:id="rId7"/>
    <p:sldId id="277" r:id="rId8"/>
    <p:sldId id="257" r:id="rId9"/>
    <p:sldId id="258" r:id="rId10"/>
    <p:sldId id="259" r:id="rId11"/>
    <p:sldId id="260" r:id="rId12"/>
    <p:sldId id="261" r:id="rId13"/>
    <p:sldId id="262" r:id="rId14"/>
    <p:sldId id="263" r:id="rId15"/>
    <p:sldId id="256" r:id="rId16"/>
    <p:sldId id="265" r:id="rId17"/>
    <p:sldId id="266" r:id="rId18"/>
    <p:sldId id="267" r:id="rId19"/>
    <p:sldId id="268" r:id="rId20"/>
    <p:sldId id="269" r:id="rId21"/>
    <p:sldId id="270" r:id="rId22"/>
    <p:sldId id="271" r:id="rId23"/>
    <p:sldId id="278" r:id="rId2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6" d="100"/>
          <a:sy n="56" d="100"/>
        </p:scale>
        <p:origin x="620"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4577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741619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8194326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6319599" y="2256949"/>
            <a:ext cx="7477601" cy="1666399"/>
          </a:xfrm>
          <a:prstGeom prst="rect">
            <a:avLst/>
          </a:prstGeom>
          <a:noFill/>
          <a:ln/>
        </p:spPr>
        <p:txBody>
          <a:bodyPr wrap="square" rtlCol="0" anchor="t"/>
          <a:lstStyle/>
          <a:p>
            <a:pPr marL="0" indent="0">
              <a:lnSpc>
                <a:spcPts val="6561"/>
              </a:lnSpc>
              <a:buNone/>
            </a:pPr>
            <a:r>
              <a:rPr kumimoji="0" lang="en-US" sz="5249" b="1" i="0" u="none" strike="noStrike" kern="0" cap="none" spc="-157" normalizeH="0" baseline="0" noProof="0" dirty="0" err="1">
                <a:ln>
                  <a:noFill/>
                </a:ln>
                <a:solidFill>
                  <a:srgbClr val="FFFFFF"/>
                </a:solidFill>
                <a:effectLst/>
                <a:uLnTx/>
                <a:uFillTx/>
                <a:latin typeface="Inter" pitchFamily="34" charset="0"/>
                <a:ea typeface="Inter" pitchFamily="34" charset="-122"/>
                <a:cs typeface="Inter" pitchFamily="34" charset="-120"/>
              </a:rPr>
              <a:t>Hafta</a:t>
            </a:r>
            <a:r>
              <a:rPr kumimoji="0" lang="en-US" sz="5249" b="1" i="0" u="none" strike="noStrike" kern="0" cap="none" spc="-157" normalizeH="0" baseline="0" noProof="0" dirty="0">
                <a:ln>
                  <a:noFill/>
                </a:ln>
                <a:solidFill>
                  <a:srgbClr val="FFFFFF"/>
                </a:solidFill>
                <a:effectLst/>
                <a:uLnTx/>
                <a:uFillTx/>
                <a:latin typeface="Inter" pitchFamily="34" charset="0"/>
                <a:ea typeface="Inter" pitchFamily="34" charset="-122"/>
                <a:cs typeface="Inter" pitchFamily="34" charset="-120"/>
              </a:rPr>
              <a:t> </a:t>
            </a:r>
            <a:r>
              <a:rPr kumimoji="0" lang="tr-TR" sz="5249" b="1" i="0" u="none" strike="noStrike" kern="0" cap="none" spc="-157" normalizeH="0" baseline="0" noProof="0" dirty="0">
                <a:ln>
                  <a:noFill/>
                </a:ln>
                <a:solidFill>
                  <a:srgbClr val="FFFFFF"/>
                </a:solidFill>
                <a:effectLst/>
                <a:uLnTx/>
                <a:uFillTx/>
                <a:latin typeface="Inter" pitchFamily="34" charset="0"/>
                <a:ea typeface="Inter" pitchFamily="34" charset="-122"/>
                <a:cs typeface="Inter" pitchFamily="34" charset="-120"/>
              </a:rPr>
              <a:t>2</a:t>
            </a:r>
            <a:r>
              <a:rPr kumimoji="0" lang="en-US" sz="5249" b="1" i="0" u="none" strike="noStrike" kern="0" cap="none" spc="-157" normalizeH="0" baseline="0" noProof="0" dirty="0">
                <a:ln>
                  <a:noFill/>
                </a:ln>
                <a:solidFill>
                  <a:srgbClr val="FFFFFF"/>
                </a:solidFill>
                <a:effectLst/>
                <a:uLnTx/>
                <a:uFillTx/>
                <a:latin typeface="Inter" pitchFamily="34" charset="0"/>
                <a:ea typeface="Inter" pitchFamily="34" charset="-122"/>
                <a:cs typeface="Inter" pitchFamily="34" charset="-120"/>
              </a:rPr>
              <a:t>: </a:t>
            </a:r>
            <a:r>
              <a:rPr lang="en-US" sz="5249" b="1" kern="0" spc="-157" dirty="0" err="1">
                <a:solidFill>
                  <a:srgbClr val="FFFFFF"/>
                </a:solidFill>
                <a:latin typeface="Inter" pitchFamily="34" charset="0"/>
                <a:ea typeface="Inter" pitchFamily="34" charset="-122"/>
                <a:cs typeface="Inter" pitchFamily="34" charset="-120"/>
              </a:rPr>
              <a:t>Yapay</a:t>
            </a:r>
            <a:r>
              <a:rPr lang="en-US" sz="5249" b="1" kern="0" spc="-157" dirty="0">
                <a:solidFill>
                  <a:srgbClr val="FFFFFF"/>
                </a:solidFill>
                <a:latin typeface="Inter" pitchFamily="34" charset="0"/>
                <a:ea typeface="Inter" pitchFamily="34" charset="-122"/>
                <a:cs typeface="Inter" pitchFamily="34" charset="-120"/>
              </a:rPr>
              <a:t> Sinir Ağları ve Temel Mimariler</a:t>
            </a:r>
            <a:endParaRPr lang="en-US" sz="5249" dirty="0"/>
          </a:p>
        </p:txBody>
      </p:sp>
      <p:sp>
        <p:nvSpPr>
          <p:cNvPr id="5" name="Text 3"/>
          <p:cNvSpPr/>
          <p:nvPr/>
        </p:nvSpPr>
        <p:spPr>
          <a:xfrm>
            <a:off x="6319599" y="4256603"/>
            <a:ext cx="7477601"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 anlatmak için öncelikle temel ilkeleri anlamak gerekiyor. Bu sunumda, yapay sinir ağlarının temel prensiplerini, perceptron ve çok katmanlı yapay sinir ağlarını ve yapay sinir ağı mimarilerini ele alacağız.</a:t>
            </a:r>
            <a:endParaRPr lang="en-US" sz="1750" dirty="0"/>
          </a:p>
        </p:txBody>
      </p:sp>
      <p:pic>
        <p:nvPicPr>
          <p:cNvPr id="9" name="Image 1" descr="preencoded.png"/>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19736926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1392555"/>
            <a:ext cx="6508552"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Yapay Sinir Ağı Mimarileri</a:t>
            </a:r>
            <a:endParaRPr lang="en-US" sz="4374" dirty="0"/>
          </a:p>
        </p:txBody>
      </p:sp>
      <p:pic>
        <p:nvPicPr>
          <p:cNvPr id="5" name="Image 0" descr="preencoded.png"/>
          <p:cNvPicPr>
            <a:picLocks noChangeAspect="1"/>
          </p:cNvPicPr>
          <p:nvPr/>
        </p:nvPicPr>
        <p:blipFill>
          <a:blip r:embed="rId3"/>
          <a:stretch>
            <a:fillRect/>
          </a:stretch>
        </p:blipFill>
        <p:spPr>
          <a:xfrm>
            <a:off x="2037993" y="2531269"/>
            <a:ext cx="3295888" cy="2036921"/>
          </a:xfrm>
          <a:prstGeom prst="rect">
            <a:avLst/>
          </a:prstGeom>
        </p:spPr>
      </p:pic>
      <p:sp>
        <p:nvSpPr>
          <p:cNvPr id="6" name="Text 3"/>
          <p:cNvSpPr/>
          <p:nvPr/>
        </p:nvSpPr>
        <p:spPr>
          <a:xfrm>
            <a:off x="2037993" y="4845844"/>
            <a:ext cx="2514243"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Evrişimli Sinir Ağları</a:t>
            </a:r>
            <a:endParaRPr lang="en-US" sz="2187" dirty="0"/>
          </a:p>
        </p:txBody>
      </p:sp>
      <p:sp>
        <p:nvSpPr>
          <p:cNvPr id="7" name="Text 4"/>
          <p:cNvSpPr/>
          <p:nvPr/>
        </p:nvSpPr>
        <p:spPr>
          <a:xfrm>
            <a:off x="2037993" y="5415201"/>
            <a:ext cx="3295888" cy="1421606"/>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Evrişimli Sinir Ağı (CNN) modelleri, örnekleri ve uygulamaları hakkında bilgi verilecek.</a:t>
            </a:r>
            <a:endParaRPr lang="en-US" sz="1750" dirty="0"/>
          </a:p>
        </p:txBody>
      </p:sp>
      <p:pic>
        <p:nvPicPr>
          <p:cNvPr id="8" name="Image 1" descr="preencoded.png"/>
          <p:cNvPicPr>
            <a:picLocks noChangeAspect="1"/>
          </p:cNvPicPr>
          <p:nvPr/>
        </p:nvPicPr>
        <p:blipFill>
          <a:blip r:embed="rId4"/>
          <a:stretch>
            <a:fillRect/>
          </a:stretch>
        </p:blipFill>
        <p:spPr>
          <a:xfrm>
            <a:off x="5667137" y="2531269"/>
            <a:ext cx="3296007" cy="2037040"/>
          </a:xfrm>
          <a:prstGeom prst="rect">
            <a:avLst/>
          </a:prstGeom>
        </p:spPr>
      </p:pic>
      <p:sp>
        <p:nvSpPr>
          <p:cNvPr id="9" name="Text 5"/>
          <p:cNvSpPr/>
          <p:nvPr/>
        </p:nvSpPr>
        <p:spPr>
          <a:xfrm>
            <a:off x="5667137" y="4845963"/>
            <a:ext cx="2598777"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Rekürren Sinir Ağları</a:t>
            </a:r>
            <a:endParaRPr lang="en-US" sz="2187" dirty="0"/>
          </a:p>
        </p:txBody>
      </p:sp>
      <p:sp>
        <p:nvSpPr>
          <p:cNvPr id="10" name="Text 6"/>
          <p:cNvSpPr/>
          <p:nvPr/>
        </p:nvSpPr>
        <p:spPr>
          <a:xfrm>
            <a:off x="5667137" y="5415320"/>
            <a:ext cx="3296007" cy="1421606"/>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Rekürren Sinir Ağı (RNN) modelleri, örnekleri ve uygulamaları hakkında bilgi verilecek.</a:t>
            </a:r>
            <a:endParaRPr lang="en-US" sz="1750" dirty="0"/>
          </a:p>
        </p:txBody>
      </p:sp>
      <p:pic>
        <p:nvPicPr>
          <p:cNvPr id="11" name="Image 2" descr="preencoded.png"/>
          <p:cNvPicPr>
            <a:picLocks noChangeAspect="1"/>
          </p:cNvPicPr>
          <p:nvPr/>
        </p:nvPicPr>
        <p:blipFill>
          <a:blip r:embed="rId5"/>
          <a:stretch>
            <a:fillRect/>
          </a:stretch>
        </p:blipFill>
        <p:spPr>
          <a:xfrm>
            <a:off x="9296400" y="2531269"/>
            <a:ext cx="3296007" cy="2037040"/>
          </a:xfrm>
          <a:prstGeom prst="rect">
            <a:avLst/>
          </a:prstGeom>
        </p:spPr>
      </p:pic>
      <p:sp>
        <p:nvSpPr>
          <p:cNvPr id="12" name="Text 7"/>
          <p:cNvSpPr/>
          <p:nvPr/>
        </p:nvSpPr>
        <p:spPr>
          <a:xfrm>
            <a:off x="9296400" y="4845963"/>
            <a:ext cx="2705457"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Otomatik Kodlayıcılar</a:t>
            </a:r>
            <a:endParaRPr lang="en-US" sz="2187" dirty="0"/>
          </a:p>
        </p:txBody>
      </p:sp>
      <p:sp>
        <p:nvSpPr>
          <p:cNvPr id="13" name="Text 8"/>
          <p:cNvSpPr/>
          <p:nvPr/>
        </p:nvSpPr>
        <p:spPr>
          <a:xfrm>
            <a:off x="9296400" y="5415320"/>
            <a:ext cx="3296007" cy="1066205"/>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Otomatik kodlayıcı ağları, farklı uygulamaları ve arayüzleri hakkında bilgilendirme yapılacak.</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1011317"/>
            <a:ext cx="10554414"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Yapay Sinir Ağlarındaki Güncel Gelişmeler</a:t>
            </a:r>
            <a:endParaRPr lang="en-US" sz="4374" dirty="0"/>
          </a:p>
        </p:txBody>
      </p:sp>
      <p:sp>
        <p:nvSpPr>
          <p:cNvPr id="5" name="Shape 3"/>
          <p:cNvSpPr/>
          <p:nvPr/>
        </p:nvSpPr>
        <p:spPr>
          <a:xfrm>
            <a:off x="7293054" y="2844403"/>
            <a:ext cx="44410" cy="4373761"/>
          </a:xfrm>
          <a:prstGeom prst="rect">
            <a:avLst/>
          </a:prstGeom>
          <a:solidFill>
            <a:srgbClr val="140099"/>
          </a:solidFill>
          <a:ln/>
        </p:spPr>
        <p:txBody>
          <a:bodyPr/>
          <a:lstStyle/>
          <a:p>
            <a:endParaRPr lang="tr-TR"/>
          </a:p>
        </p:txBody>
      </p:sp>
      <p:sp>
        <p:nvSpPr>
          <p:cNvPr id="6" name="Shape 4"/>
          <p:cNvSpPr/>
          <p:nvPr/>
        </p:nvSpPr>
        <p:spPr>
          <a:xfrm>
            <a:off x="7565172" y="3245703"/>
            <a:ext cx="777597" cy="44410"/>
          </a:xfrm>
          <a:prstGeom prst="rect">
            <a:avLst/>
          </a:prstGeom>
          <a:solidFill>
            <a:srgbClr val="140099"/>
          </a:solidFill>
          <a:ln/>
        </p:spPr>
        <p:txBody>
          <a:bodyPr/>
          <a:lstStyle/>
          <a:p>
            <a:endParaRPr lang="tr-TR"/>
          </a:p>
        </p:txBody>
      </p:sp>
      <p:sp>
        <p:nvSpPr>
          <p:cNvPr id="7" name="Shape 5"/>
          <p:cNvSpPr/>
          <p:nvPr/>
        </p:nvSpPr>
        <p:spPr>
          <a:xfrm>
            <a:off x="7065228" y="3017996"/>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8" name="Text 6"/>
          <p:cNvSpPr/>
          <p:nvPr/>
        </p:nvSpPr>
        <p:spPr>
          <a:xfrm>
            <a:off x="7236321" y="3059668"/>
            <a:ext cx="1577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1</a:t>
            </a:r>
            <a:endParaRPr lang="en-US" sz="2624" dirty="0"/>
          </a:p>
        </p:txBody>
      </p:sp>
      <p:sp>
        <p:nvSpPr>
          <p:cNvPr id="9" name="Text 7"/>
          <p:cNvSpPr/>
          <p:nvPr/>
        </p:nvSpPr>
        <p:spPr>
          <a:xfrm>
            <a:off x="8537258" y="3066574"/>
            <a:ext cx="2320409"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Inter" pitchFamily="34" charset="0"/>
                <a:ea typeface="Inter" pitchFamily="34" charset="-122"/>
                <a:cs typeface="Inter" pitchFamily="34" charset="-120"/>
              </a:rPr>
              <a:t>Transfer Öğrenme</a:t>
            </a:r>
            <a:endParaRPr lang="en-US" sz="2187" dirty="0"/>
          </a:p>
        </p:txBody>
      </p:sp>
      <p:sp>
        <p:nvSpPr>
          <p:cNvPr id="10" name="Text 8"/>
          <p:cNvSpPr/>
          <p:nvPr/>
        </p:nvSpPr>
        <p:spPr>
          <a:xfrm>
            <a:off x="8537258" y="3635931"/>
            <a:ext cx="4055150" cy="1066205"/>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Transfer öğrenmenin ne olduğu, nasıl kullanıldığı ve avantajları hakkında bilgilendirme yapılacak.</a:t>
            </a:r>
            <a:endParaRPr lang="en-US" sz="1750" dirty="0"/>
          </a:p>
        </p:txBody>
      </p:sp>
      <p:sp>
        <p:nvSpPr>
          <p:cNvPr id="11" name="Shape 9"/>
          <p:cNvSpPr/>
          <p:nvPr/>
        </p:nvSpPr>
        <p:spPr>
          <a:xfrm>
            <a:off x="6287631" y="4356556"/>
            <a:ext cx="777597" cy="44410"/>
          </a:xfrm>
          <a:prstGeom prst="rect">
            <a:avLst/>
          </a:prstGeom>
          <a:solidFill>
            <a:srgbClr val="140099"/>
          </a:solidFill>
          <a:ln/>
        </p:spPr>
        <p:txBody>
          <a:bodyPr/>
          <a:lstStyle/>
          <a:p>
            <a:endParaRPr lang="tr-TR"/>
          </a:p>
        </p:txBody>
      </p:sp>
      <p:sp>
        <p:nvSpPr>
          <p:cNvPr id="12" name="Shape 10"/>
          <p:cNvSpPr/>
          <p:nvPr/>
        </p:nvSpPr>
        <p:spPr>
          <a:xfrm>
            <a:off x="7065228" y="4128849"/>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3" name="Text 11"/>
          <p:cNvSpPr/>
          <p:nvPr/>
        </p:nvSpPr>
        <p:spPr>
          <a:xfrm>
            <a:off x="7217271" y="4170521"/>
            <a:ext cx="1958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2</a:t>
            </a:r>
            <a:endParaRPr lang="en-US" sz="2624" dirty="0"/>
          </a:p>
        </p:txBody>
      </p:sp>
      <p:sp>
        <p:nvSpPr>
          <p:cNvPr id="14" name="Text 12"/>
          <p:cNvSpPr/>
          <p:nvPr/>
        </p:nvSpPr>
        <p:spPr>
          <a:xfrm>
            <a:off x="3871198" y="4177427"/>
            <a:ext cx="2221944" cy="347186"/>
          </a:xfrm>
          <a:prstGeom prst="rect">
            <a:avLst/>
          </a:prstGeom>
          <a:noFill/>
          <a:ln/>
        </p:spPr>
        <p:txBody>
          <a:bodyPr wrap="none" rtlCol="0" anchor="t"/>
          <a:lstStyle/>
          <a:p>
            <a:pPr marL="0" indent="0" algn="r">
              <a:lnSpc>
                <a:spcPts val="2734"/>
              </a:lnSpc>
              <a:buNone/>
            </a:pPr>
            <a:r>
              <a:rPr lang="en-US" sz="2187" b="1" kern="0" spc="-66" dirty="0">
                <a:solidFill>
                  <a:srgbClr val="E5E0DF"/>
                </a:solidFill>
                <a:latin typeface="Inter" pitchFamily="34" charset="0"/>
                <a:ea typeface="Inter" pitchFamily="34" charset="-122"/>
                <a:cs typeface="Inter" pitchFamily="34" charset="-120"/>
              </a:rPr>
              <a:t>Karışık Öğrenme</a:t>
            </a:r>
            <a:endParaRPr lang="en-US" sz="2187" dirty="0"/>
          </a:p>
        </p:txBody>
      </p:sp>
      <p:sp>
        <p:nvSpPr>
          <p:cNvPr id="15" name="Text 13"/>
          <p:cNvSpPr/>
          <p:nvPr/>
        </p:nvSpPr>
        <p:spPr>
          <a:xfrm>
            <a:off x="2037993" y="4746784"/>
            <a:ext cx="4055150" cy="710803"/>
          </a:xfrm>
          <a:prstGeom prst="rect">
            <a:avLst/>
          </a:prstGeom>
          <a:noFill/>
          <a:ln/>
        </p:spPr>
        <p:txBody>
          <a:bodyPr wrap="square" rtlCol="0" anchor="t"/>
          <a:lstStyle/>
          <a:p>
            <a:pPr marL="0" indent="0" algn="r">
              <a:lnSpc>
                <a:spcPts val="2799"/>
              </a:lnSpc>
              <a:buNone/>
            </a:pPr>
            <a:r>
              <a:rPr lang="en-US" sz="1750" kern="0" spc="-35" dirty="0">
                <a:solidFill>
                  <a:srgbClr val="E5E0DF"/>
                </a:solidFill>
                <a:latin typeface="Inter" pitchFamily="34" charset="0"/>
                <a:ea typeface="Inter" pitchFamily="34" charset="-122"/>
                <a:cs typeface="Inter" pitchFamily="34" charset="-120"/>
              </a:rPr>
              <a:t>Karışık Öğrenme kullanımı ve avantajları hakkında bilgi verilecek.</a:t>
            </a:r>
            <a:endParaRPr lang="en-US" sz="1750" dirty="0"/>
          </a:p>
        </p:txBody>
      </p:sp>
      <p:sp>
        <p:nvSpPr>
          <p:cNvPr id="16" name="Shape 14"/>
          <p:cNvSpPr/>
          <p:nvPr/>
        </p:nvSpPr>
        <p:spPr>
          <a:xfrm>
            <a:off x="7565172" y="5547777"/>
            <a:ext cx="777597" cy="44410"/>
          </a:xfrm>
          <a:prstGeom prst="rect">
            <a:avLst/>
          </a:prstGeom>
          <a:solidFill>
            <a:srgbClr val="140099"/>
          </a:solidFill>
          <a:ln/>
        </p:spPr>
        <p:txBody>
          <a:bodyPr/>
          <a:lstStyle/>
          <a:p>
            <a:endParaRPr lang="tr-TR"/>
          </a:p>
        </p:txBody>
      </p:sp>
      <p:sp>
        <p:nvSpPr>
          <p:cNvPr id="17" name="Shape 15"/>
          <p:cNvSpPr/>
          <p:nvPr/>
        </p:nvSpPr>
        <p:spPr>
          <a:xfrm>
            <a:off x="7065228" y="5320070"/>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8" name="Text 16"/>
          <p:cNvSpPr/>
          <p:nvPr/>
        </p:nvSpPr>
        <p:spPr>
          <a:xfrm>
            <a:off x="7213461" y="5361742"/>
            <a:ext cx="20347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3</a:t>
            </a:r>
            <a:endParaRPr lang="en-US" sz="2624" dirty="0"/>
          </a:p>
        </p:txBody>
      </p:sp>
      <p:sp>
        <p:nvSpPr>
          <p:cNvPr id="19" name="Text 17"/>
          <p:cNvSpPr/>
          <p:nvPr/>
        </p:nvSpPr>
        <p:spPr>
          <a:xfrm>
            <a:off x="8537258" y="5368647"/>
            <a:ext cx="4055150" cy="694373"/>
          </a:xfrm>
          <a:prstGeom prst="rect">
            <a:avLst/>
          </a:prstGeom>
          <a:noFill/>
          <a:ln/>
        </p:spPr>
        <p:txBody>
          <a:bodyPr wrap="square" rtlCol="0" anchor="t"/>
          <a:lstStyle/>
          <a:p>
            <a:pPr marL="0" indent="0" algn="l">
              <a:lnSpc>
                <a:spcPts val="2734"/>
              </a:lnSpc>
              <a:buNone/>
            </a:pPr>
            <a:r>
              <a:rPr lang="en-US" sz="2187" b="1" kern="0" spc="-66" dirty="0">
                <a:solidFill>
                  <a:srgbClr val="E5E0DF"/>
                </a:solidFill>
                <a:latin typeface="Inter" pitchFamily="34" charset="0"/>
                <a:ea typeface="Inter" pitchFamily="34" charset="-122"/>
                <a:cs typeface="Inter" pitchFamily="34" charset="-120"/>
              </a:rPr>
              <a:t>Yapay Zeka İle Yapılan Uygulamalar</a:t>
            </a:r>
            <a:endParaRPr lang="en-US" sz="2187" dirty="0"/>
          </a:p>
        </p:txBody>
      </p:sp>
      <p:sp>
        <p:nvSpPr>
          <p:cNvPr id="20" name="Text 18"/>
          <p:cNvSpPr/>
          <p:nvPr/>
        </p:nvSpPr>
        <p:spPr>
          <a:xfrm>
            <a:off x="8537258" y="6285190"/>
            <a:ext cx="4055150" cy="710803"/>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Yapay zeka uygulamaları örnekleri ve kullanımları hakkında bilgi verilecek.</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2313980"/>
            <a:ext cx="860940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Yapay Sinir Ağı Uygulama Alanları</a:t>
            </a:r>
            <a:endParaRPr lang="en-US" sz="4374" dirty="0"/>
          </a:p>
        </p:txBody>
      </p:sp>
      <p:sp>
        <p:nvSpPr>
          <p:cNvPr id="5" name="Shape 3"/>
          <p:cNvSpPr/>
          <p:nvPr/>
        </p:nvSpPr>
        <p:spPr>
          <a:xfrm>
            <a:off x="2037993" y="3452693"/>
            <a:ext cx="3370064" cy="2462927"/>
          </a:xfrm>
          <a:prstGeom prst="roundRect">
            <a:avLst>
              <a:gd name="adj" fmla="val 4060"/>
            </a:avLst>
          </a:prstGeom>
          <a:solidFill>
            <a:srgbClr val="110080"/>
          </a:solidFill>
          <a:ln w="13811">
            <a:solidFill>
              <a:srgbClr val="140099"/>
            </a:solidFill>
            <a:prstDash val="solid"/>
          </a:ln>
        </p:spPr>
        <p:txBody>
          <a:bodyPr/>
          <a:lstStyle/>
          <a:p>
            <a:endParaRPr lang="tr-TR"/>
          </a:p>
        </p:txBody>
      </p:sp>
      <p:sp>
        <p:nvSpPr>
          <p:cNvPr id="6" name="Text 4"/>
          <p:cNvSpPr/>
          <p:nvPr/>
        </p:nvSpPr>
        <p:spPr>
          <a:xfrm>
            <a:off x="2273975" y="3688675"/>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Veri Madenciliği</a:t>
            </a:r>
            <a:endParaRPr lang="en-US" sz="2187" dirty="0"/>
          </a:p>
        </p:txBody>
      </p:sp>
      <p:sp>
        <p:nvSpPr>
          <p:cNvPr id="7" name="Text 5"/>
          <p:cNvSpPr/>
          <p:nvPr/>
        </p:nvSpPr>
        <p:spPr>
          <a:xfrm>
            <a:off x="2273975" y="4258032"/>
            <a:ext cx="2898100"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 veri madenciliğinde nasıl kullanılır ve hangi durumlarda tercih edilir öğreneceksiniz.</a:t>
            </a:r>
            <a:endParaRPr lang="en-US" sz="1750" dirty="0"/>
          </a:p>
        </p:txBody>
      </p:sp>
      <p:sp>
        <p:nvSpPr>
          <p:cNvPr id="8" name="Shape 6"/>
          <p:cNvSpPr/>
          <p:nvPr/>
        </p:nvSpPr>
        <p:spPr>
          <a:xfrm>
            <a:off x="5630228" y="3452693"/>
            <a:ext cx="3370064" cy="2462927"/>
          </a:xfrm>
          <a:prstGeom prst="roundRect">
            <a:avLst>
              <a:gd name="adj" fmla="val 4060"/>
            </a:avLst>
          </a:prstGeom>
          <a:solidFill>
            <a:srgbClr val="110080"/>
          </a:solidFill>
          <a:ln w="13811">
            <a:solidFill>
              <a:srgbClr val="140099"/>
            </a:solidFill>
            <a:prstDash val="solid"/>
          </a:ln>
        </p:spPr>
        <p:txBody>
          <a:bodyPr/>
          <a:lstStyle/>
          <a:p>
            <a:endParaRPr lang="tr-TR"/>
          </a:p>
        </p:txBody>
      </p:sp>
      <p:sp>
        <p:nvSpPr>
          <p:cNvPr id="9" name="Text 7"/>
          <p:cNvSpPr/>
          <p:nvPr/>
        </p:nvSpPr>
        <p:spPr>
          <a:xfrm>
            <a:off x="5866209" y="3688675"/>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Görüntü İşleme</a:t>
            </a:r>
            <a:endParaRPr lang="en-US" sz="2187" dirty="0"/>
          </a:p>
        </p:txBody>
      </p:sp>
      <p:sp>
        <p:nvSpPr>
          <p:cNvPr id="10" name="Text 8"/>
          <p:cNvSpPr/>
          <p:nvPr/>
        </p:nvSpPr>
        <p:spPr>
          <a:xfrm>
            <a:off x="5866209" y="4258032"/>
            <a:ext cx="2898100"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ağlarının görüntü işlemedeki uygulama alanları hakkında bilgi verilecek.</a:t>
            </a:r>
            <a:endParaRPr lang="en-US" sz="1750" dirty="0"/>
          </a:p>
        </p:txBody>
      </p:sp>
      <p:sp>
        <p:nvSpPr>
          <p:cNvPr id="11" name="Shape 9"/>
          <p:cNvSpPr/>
          <p:nvPr/>
        </p:nvSpPr>
        <p:spPr>
          <a:xfrm>
            <a:off x="9222462" y="3452693"/>
            <a:ext cx="3370064" cy="2462927"/>
          </a:xfrm>
          <a:prstGeom prst="roundRect">
            <a:avLst>
              <a:gd name="adj" fmla="val 4060"/>
            </a:avLst>
          </a:prstGeom>
          <a:solidFill>
            <a:srgbClr val="110080"/>
          </a:solidFill>
          <a:ln w="13811">
            <a:solidFill>
              <a:srgbClr val="140099"/>
            </a:solidFill>
            <a:prstDash val="solid"/>
          </a:ln>
        </p:spPr>
        <p:txBody>
          <a:bodyPr/>
          <a:lstStyle/>
          <a:p>
            <a:endParaRPr lang="tr-TR"/>
          </a:p>
        </p:txBody>
      </p:sp>
      <p:sp>
        <p:nvSpPr>
          <p:cNvPr id="12" name="Text 10"/>
          <p:cNvSpPr/>
          <p:nvPr/>
        </p:nvSpPr>
        <p:spPr>
          <a:xfrm>
            <a:off x="9458444" y="3688675"/>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Doğal Dil İşleme</a:t>
            </a:r>
            <a:endParaRPr lang="en-US" sz="2187" dirty="0"/>
          </a:p>
        </p:txBody>
      </p:sp>
      <p:sp>
        <p:nvSpPr>
          <p:cNvPr id="13" name="Text 11"/>
          <p:cNvSpPr/>
          <p:nvPr/>
        </p:nvSpPr>
        <p:spPr>
          <a:xfrm>
            <a:off x="9458444" y="4258032"/>
            <a:ext cx="2898100"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ağlarının doğal dil işleme (NLP) üzerindeki uygulama alanları hakkında bilgilendirme yapılacak.</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1218962"/>
            <a:ext cx="5668447"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Yapay Sinir Ağı Yapımı</a:t>
            </a:r>
            <a:endParaRPr lang="en-US" sz="4374" dirty="0"/>
          </a:p>
        </p:txBody>
      </p:sp>
      <p:pic>
        <p:nvPicPr>
          <p:cNvPr id="5" name="Image 0" descr="preencoded.png"/>
          <p:cNvPicPr>
            <a:picLocks noChangeAspect="1"/>
          </p:cNvPicPr>
          <p:nvPr/>
        </p:nvPicPr>
        <p:blipFill>
          <a:blip r:embed="rId3"/>
          <a:stretch>
            <a:fillRect/>
          </a:stretch>
        </p:blipFill>
        <p:spPr>
          <a:xfrm>
            <a:off x="2037993" y="2357676"/>
            <a:ext cx="3295888" cy="2036921"/>
          </a:xfrm>
          <a:prstGeom prst="rect">
            <a:avLst/>
          </a:prstGeom>
        </p:spPr>
      </p:pic>
      <p:sp>
        <p:nvSpPr>
          <p:cNvPr id="6" name="Text 3"/>
          <p:cNvSpPr/>
          <p:nvPr/>
        </p:nvSpPr>
        <p:spPr>
          <a:xfrm>
            <a:off x="2037993" y="4672251"/>
            <a:ext cx="3054548"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Yapay Sinir Ağı Kodlama</a:t>
            </a:r>
            <a:endParaRPr lang="en-US" sz="2187" dirty="0"/>
          </a:p>
        </p:txBody>
      </p:sp>
      <p:sp>
        <p:nvSpPr>
          <p:cNvPr id="7" name="Text 4"/>
          <p:cNvSpPr/>
          <p:nvPr/>
        </p:nvSpPr>
        <p:spPr>
          <a:xfrm>
            <a:off x="2037993" y="5241607"/>
            <a:ext cx="3295888" cy="1421606"/>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ağı kodlaması için kullanılan programlama dilleri ve kütüphaneleri hakkında bilgi verilecek.</a:t>
            </a:r>
            <a:endParaRPr lang="en-US" sz="1750" dirty="0"/>
          </a:p>
        </p:txBody>
      </p:sp>
      <p:pic>
        <p:nvPicPr>
          <p:cNvPr id="8" name="Image 1" descr="preencoded.png"/>
          <p:cNvPicPr>
            <a:picLocks noChangeAspect="1"/>
          </p:cNvPicPr>
          <p:nvPr/>
        </p:nvPicPr>
        <p:blipFill>
          <a:blip r:embed="rId4"/>
          <a:stretch>
            <a:fillRect/>
          </a:stretch>
        </p:blipFill>
        <p:spPr>
          <a:xfrm>
            <a:off x="5667137" y="2357676"/>
            <a:ext cx="3296007" cy="2037040"/>
          </a:xfrm>
          <a:prstGeom prst="rect">
            <a:avLst/>
          </a:prstGeom>
        </p:spPr>
      </p:pic>
      <p:sp>
        <p:nvSpPr>
          <p:cNvPr id="9" name="Text 5"/>
          <p:cNvSpPr/>
          <p:nvPr/>
        </p:nvSpPr>
        <p:spPr>
          <a:xfrm>
            <a:off x="5667137" y="4672370"/>
            <a:ext cx="2303740"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Data Visualization</a:t>
            </a:r>
            <a:endParaRPr lang="en-US" sz="2187" dirty="0"/>
          </a:p>
        </p:txBody>
      </p:sp>
      <p:sp>
        <p:nvSpPr>
          <p:cNvPr id="10" name="Text 6"/>
          <p:cNvSpPr/>
          <p:nvPr/>
        </p:nvSpPr>
        <p:spPr>
          <a:xfrm>
            <a:off x="5667137" y="5241727"/>
            <a:ext cx="3296007" cy="1066205"/>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Verilerin görsel olarak etkili bir şekilde nasıl sunulacağı anlatılacak.</a:t>
            </a:r>
            <a:endParaRPr lang="en-US" sz="1750" dirty="0"/>
          </a:p>
        </p:txBody>
      </p:sp>
      <p:pic>
        <p:nvPicPr>
          <p:cNvPr id="11" name="Image 2" descr="preencoded.png"/>
          <p:cNvPicPr>
            <a:picLocks noChangeAspect="1"/>
          </p:cNvPicPr>
          <p:nvPr/>
        </p:nvPicPr>
        <p:blipFill>
          <a:blip r:embed="rId5"/>
          <a:stretch>
            <a:fillRect/>
          </a:stretch>
        </p:blipFill>
        <p:spPr>
          <a:xfrm>
            <a:off x="9296400" y="2357676"/>
            <a:ext cx="3296007" cy="2037040"/>
          </a:xfrm>
          <a:prstGeom prst="rect">
            <a:avLst/>
          </a:prstGeom>
        </p:spPr>
      </p:pic>
      <p:sp>
        <p:nvSpPr>
          <p:cNvPr id="12" name="Text 7"/>
          <p:cNvSpPr/>
          <p:nvPr/>
        </p:nvSpPr>
        <p:spPr>
          <a:xfrm>
            <a:off x="9296400" y="4672370"/>
            <a:ext cx="3296007" cy="694373"/>
          </a:xfrm>
          <a:prstGeom prst="rect">
            <a:avLst/>
          </a:prstGeom>
          <a:noFill/>
          <a:ln/>
        </p:spPr>
        <p:txBody>
          <a:bodyPr wrap="squar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Model Doğrulama ve Ayarlama</a:t>
            </a:r>
            <a:endParaRPr lang="en-US" sz="2187" dirty="0"/>
          </a:p>
        </p:txBody>
      </p:sp>
      <p:sp>
        <p:nvSpPr>
          <p:cNvPr id="13" name="Text 8"/>
          <p:cNvSpPr/>
          <p:nvPr/>
        </p:nvSpPr>
        <p:spPr>
          <a:xfrm>
            <a:off x="9296400" y="5588913"/>
            <a:ext cx="3296007" cy="1421606"/>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Modelin doğruluk oranının artırılması ve modelin ayarlanması hakkında detaylı bilgi verilecek.</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833199" y="1434941"/>
            <a:ext cx="7477601"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Yapay Sinir Ağları ile İlgili Felsefi Tartışmalar</a:t>
            </a:r>
            <a:endParaRPr lang="en-US" sz="4374" dirty="0"/>
          </a:p>
        </p:txBody>
      </p:sp>
      <p:sp>
        <p:nvSpPr>
          <p:cNvPr id="5" name="Shape 3"/>
          <p:cNvSpPr/>
          <p:nvPr/>
        </p:nvSpPr>
        <p:spPr>
          <a:xfrm>
            <a:off x="833199" y="3330535"/>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6" name="Text 4"/>
          <p:cNvSpPr/>
          <p:nvPr/>
        </p:nvSpPr>
        <p:spPr>
          <a:xfrm>
            <a:off x="1004292" y="3372207"/>
            <a:ext cx="1577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1</a:t>
            </a:r>
            <a:endParaRPr lang="en-US" sz="2624" dirty="0"/>
          </a:p>
        </p:txBody>
      </p:sp>
      <p:sp>
        <p:nvSpPr>
          <p:cNvPr id="7" name="Text 5"/>
          <p:cNvSpPr/>
          <p:nvPr/>
        </p:nvSpPr>
        <p:spPr>
          <a:xfrm>
            <a:off x="1555313" y="3406854"/>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Etik İkilemi</a:t>
            </a:r>
            <a:endParaRPr lang="en-US" sz="2187" dirty="0"/>
          </a:p>
        </p:txBody>
      </p:sp>
      <p:sp>
        <p:nvSpPr>
          <p:cNvPr id="8" name="Text 6"/>
          <p:cNvSpPr/>
          <p:nvPr/>
        </p:nvSpPr>
        <p:spPr>
          <a:xfrm>
            <a:off x="1555313" y="3976211"/>
            <a:ext cx="2905601"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 ile ilgili, özellikle etik konularda farklı görüşlere değinilecek.</a:t>
            </a:r>
            <a:endParaRPr lang="en-US" sz="1750" dirty="0"/>
          </a:p>
        </p:txBody>
      </p:sp>
      <p:sp>
        <p:nvSpPr>
          <p:cNvPr id="9" name="Shape 7"/>
          <p:cNvSpPr/>
          <p:nvPr/>
        </p:nvSpPr>
        <p:spPr>
          <a:xfrm>
            <a:off x="4683085" y="3330535"/>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0" name="Text 8"/>
          <p:cNvSpPr/>
          <p:nvPr/>
        </p:nvSpPr>
        <p:spPr>
          <a:xfrm>
            <a:off x="4835128" y="3372207"/>
            <a:ext cx="1958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2</a:t>
            </a:r>
            <a:endParaRPr lang="en-US" sz="2624" dirty="0"/>
          </a:p>
        </p:txBody>
      </p:sp>
      <p:sp>
        <p:nvSpPr>
          <p:cNvPr id="11" name="Text 9"/>
          <p:cNvSpPr/>
          <p:nvPr/>
        </p:nvSpPr>
        <p:spPr>
          <a:xfrm>
            <a:off x="5405199" y="3406854"/>
            <a:ext cx="2508052"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İnsan Beynin Taklidi</a:t>
            </a:r>
            <a:endParaRPr lang="en-US" sz="2187" dirty="0"/>
          </a:p>
        </p:txBody>
      </p:sp>
      <p:sp>
        <p:nvSpPr>
          <p:cNvPr id="12" name="Text 10"/>
          <p:cNvSpPr/>
          <p:nvPr/>
        </p:nvSpPr>
        <p:spPr>
          <a:xfrm>
            <a:off x="5405199" y="3976211"/>
            <a:ext cx="2905601"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ağlarının insan beyininden esinlenerek mi yapıldığı tartışması yapılacak.</a:t>
            </a:r>
            <a:endParaRPr lang="en-US" sz="1750" dirty="0"/>
          </a:p>
        </p:txBody>
      </p:sp>
      <p:sp>
        <p:nvSpPr>
          <p:cNvPr id="13" name="Shape 11"/>
          <p:cNvSpPr/>
          <p:nvPr/>
        </p:nvSpPr>
        <p:spPr>
          <a:xfrm>
            <a:off x="833199" y="5438180"/>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4" name="Text 12"/>
          <p:cNvSpPr/>
          <p:nvPr/>
        </p:nvSpPr>
        <p:spPr>
          <a:xfrm>
            <a:off x="981432" y="5479852"/>
            <a:ext cx="20347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3</a:t>
            </a:r>
            <a:endParaRPr lang="en-US" sz="2624" dirty="0"/>
          </a:p>
        </p:txBody>
      </p:sp>
      <p:sp>
        <p:nvSpPr>
          <p:cNvPr id="15" name="Text 13"/>
          <p:cNvSpPr/>
          <p:nvPr/>
        </p:nvSpPr>
        <p:spPr>
          <a:xfrm>
            <a:off x="1555313" y="5514499"/>
            <a:ext cx="4789527"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Yapay Zeka Tehdit mi Yoksa Fırsat mı?</a:t>
            </a:r>
            <a:endParaRPr lang="en-US" sz="2187" dirty="0"/>
          </a:p>
        </p:txBody>
      </p:sp>
      <p:sp>
        <p:nvSpPr>
          <p:cNvPr id="16" name="Text 14"/>
          <p:cNvSpPr/>
          <p:nvPr/>
        </p:nvSpPr>
        <p:spPr>
          <a:xfrm>
            <a:off x="1555313" y="6083856"/>
            <a:ext cx="6755487" cy="710803"/>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zeka ile ilgili genelde insanların korktukları ve endişe ettikleri konular üzerinde değinilecek.</a:t>
            </a:r>
            <a:endParaRPr lang="en-US" sz="1750" dirty="0"/>
          </a:p>
        </p:txBody>
      </p:sp>
      <p:pic>
        <p:nvPicPr>
          <p:cNvPr id="1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6319599" y="2256949"/>
            <a:ext cx="7477601" cy="1666399"/>
          </a:xfrm>
          <a:prstGeom prst="rect">
            <a:avLst/>
          </a:prstGeom>
          <a:noFill/>
          <a:ln/>
        </p:spPr>
        <p:txBody>
          <a:bodyPr wrap="square" rtlCol="0" anchor="t"/>
          <a:lstStyle/>
          <a:p>
            <a:pPr marL="0" indent="0">
              <a:lnSpc>
                <a:spcPts val="6561"/>
              </a:lnSpc>
              <a:buNone/>
            </a:pPr>
            <a:r>
              <a:rPr lang="en-US" sz="5249" b="1" kern="0" spc="-157" dirty="0">
                <a:solidFill>
                  <a:srgbClr val="FFFFFF"/>
                </a:solidFill>
                <a:latin typeface="Inter" pitchFamily="34" charset="0"/>
                <a:ea typeface="Inter" pitchFamily="34" charset="-122"/>
                <a:cs typeface="Inter" pitchFamily="34" charset="-120"/>
              </a:rPr>
              <a:t>Yapay Sinir Ağı Mimarileri</a:t>
            </a:r>
            <a:endParaRPr lang="en-US" sz="5249" dirty="0"/>
          </a:p>
        </p:txBody>
      </p:sp>
      <p:sp>
        <p:nvSpPr>
          <p:cNvPr id="5" name="Text 3"/>
          <p:cNvSpPr/>
          <p:nvPr/>
        </p:nvSpPr>
        <p:spPr>
          <a:xfrm>
            <a:off x="6319599" y="4256603"/>
            <a:ext cx="7477601"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Ağı (YSA), gerçek sinir sistemlerinden ilham alarak tasarlanmış bir makine öğrenme modelidir. Bu sunumda YSA'nın farklı yapıları ve kullanım alanları ele alınacaktır.</a:t>
            </a:r>
            <a:endParaRPr lang="en-US" sz="1750" dirty="0"/>
          </a:p>
        </p:txBody>
      </p:sp>
      <p:pic>
        <p:nvPicPr>
          <p:cNvPr id="9" name="Image 1"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2136219"/>
            <a:ext cx="868560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Fonksiyonel Birimler ve Katmanlar</a:t>
            </a:r>
            <a:endParaRPr lang="en-US" sz="4374" dirty="0"/>
          </a:p>
        </p:txBody>
      </p:sp>
      <p:sp>
        <p:nvSpPr>
          <p:cNvPr id="5" name="Shape 3"/>
          <p:cNvSpPr/>
          <p:nvPr/>
        </p:nvSpPr>
        <p:spPr>
          <a:xfrm>
            <a:off x="2037993" y="3274933"/>
            <a:ext cx="3370064" cy="2818328"/>
          </a:xfrm>
          <a:prstGeom prst="roundRect">
            <a:avLst>
              <a:gd name="adj" fmla="val 3548"/>
            </a:avLst>
          </a:prstGeom>
          <a:solidFill>
            <a:srgbClr val="110080"/>
          </a:solidFill>
          <a:ln w="13811">
            <a:solidFill>
              <a:srgbClr val="140099"/>
            </a:solidFill>
            <a:prstDash val="solid"/>
          </a:ln>
        </p:spPr>
        <p:txBody>
          <a:bodyPr/>
          <a:lstStyle/>
          <a:p>
            <a:endParaRPr lang="tr-TR"/>
          </a:p>
        </p:txBody>
      </p:sp>
      <p:sp>
        <p:nvSpPr>
          <p:cNvPr id="6" name="Text 4"/>
          <p:cNvSpPr/>
          <p:nvPr/>
        </p:nvSpPr>
        <p:spPr>
          <a:xfrm>
            <a:off x="2273975" y="3510915"/>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Giriş Katmanı</a:t>
            </a:r>
            <a:endParaRPr lang="en-US" sz="2187" dirty="0"/>
          </a:p>
        </p:txBody>
      </p:sp>
      <p:sp>
        <p:nvSpPr>
          <p:cNvPr id="7" name="Text 5"/>
          <p:cNvSpPr/>
          <p:nvPr/>
        </p:nvSpPr>
        <p:spPr>
          <a:xfrm>
            <a:off x="2273975" y="4080272"/>
            <a:ext cx="2898100"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Verilerin sisteme girildiği katman. Veriler normalize edilir ve ağırlıklandırılır.</a:t>
            </a:r>
            <a:endParaRPr lang="en-US" sz="1750" dirty="0"/>
          </a:p>
        </p:txBody>
      </p:sp>
      <p:sp>
        <p:nvSpPr>
          <p:cNvPr id="8" name="Shape 6"/>
          <p:cNvSpPr/>
          <p:nvPr/>
        </p:nvSpPr>
        <p:spPr>
          <a:xfrm>
            <a:off x="5630228" y="3274933"/>
            <a:ext cx="3370064" cy="2818328"/>
          </a:xfrm>
          <a:prstGeom prst="roundRect">
            <a:avLst>
              <a:gd name="adj" fmla="val 3548"/>
            </a:avLst>
          </a:prstGeom>
          <a:solidFill>
            <a:srgbClr val="110080"/>
          </a:solidFill>
          <a:ln w="13811">
            <a:solidFill>
              <a:srgbClr val="140099"/>
            </a:solidFill>
            <a:prstDash val="solid"/>
          </a:ln>
        </p:spPr>
        <p:txBody>
          <a:bodyPr/>
          <a:lstStyle/>
          <a:p>
            <a:endParaRPr lang="tr-TR"/>
          </a:p>
        </p:txBody>
      </p:sp>
      <p:sp>
        <p:nvSpPr>
          <p:cNvPr id="9" name="Text 7"/>
          <p:cNvSpPr/>
          <p:nvPr/>
        </p:nvSpPr>
        <p:spPr>
          <a:xfrm>
            <a:off x="5866209" y="3510915"/>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Gizli Katmanlar</a:t>
            </a:r>
            <a:endParaRPr lang="en-US" sz="2187" dirty="0"/>
          </a:p>
        </p:txBody>
      </p:sp>
      <p:sp>
        <p:nvSpPr>
          <p:cNvPr id="10" name="Text 8"/>
          <p:cNvSpPr/>
          <p:nvPr/>
        </p:nvSpPr>
        <p:spPr>
          <a:xfrm>
            <a:off x="5866209" y="4080272"/>
            <a:ext cx="2898100" cy="1777008"/>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Özellik çıkarımını gerçekleştiren katmanlar. Farklı sayıda düğüm ve aktivasyon fonksiyonları içerebilir.</a:t>
            </a:r>
            <a:endParaRPr lang="en-US" sz="1750" dirty="0"/>
          </a:p>
        </p:txBody>
      </p:sp>
      <p:sp>
        <p:nvSpPr>
          <p:cNvPr id="11" name="Shape 9"/>
          <p:cNvSpPr/>
          <p:nvPr/>
        </p:nvSpPr>
        <p:spPr>
          <a:xfrm>
            <a:off x="9222462" y="3274933"/>
            <a:ext cx="3370064" cy="2818328"/>
          </a:xfrm>
          <a:prstGeom prst="roundRect">
            <a:avLst>
              <a:gd name="adj" fmla="val 3548"/>
            </a:avLst>
          </a:prstGeom>
          <a:solidFill>
            <a:srgbClr val="110080"/>
          </a:solidFill>
          <a:ln w="13811">
            <a:solidFill>
              <a:srgbClr val="140099"/>
            </a:solidFill>
            <a:prstDash val="solid"/>
          </a:ln>
        </p:spPr>
        <p:txBody>
          <a:bodyPr/>
          <a:lstStyle/>
          <a:p>
            <a:endParaRPr lang="tr-TR"/>
          </a:p>
        </p:txBody>
      </p:sp>
      <p:sp>
        <p:nvSpPr>
          <p:cNvPr id="12" name="Text 10"/>
          <p:cNvSpPr/>
          <p:nvPr/>
        </p:nvSpPr>
        <p:spPr>
          <a:xfrm>
            <a:off x="9458444" y="3510915"/>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Çıkış Katmanı</a:t>
            </a:r>
            <a:endParaRPr lang="en-US" sz="2187" dirty="0"/>
          </a:p>
        </p:txBody>
      </p:sp>
      <p:sp>
        <p:nvSpPr>
          <p:cNvPr id="13" name="Text 11"/>
          <p:cNvSpPr/>
          <p:nvPr/>
        </p:nvSpPr>
        <p:spPr>
          <a:xfrm>
            <a:off x="9458444" y="4080272"/>
            <a:ext cx="2898100"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Sonuç üreten katman. Sinir ağından elde edilen çıktılar bu katmanda işlenir ve yorumlanır.</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72525">
              <a:alpha val="80000"/>
            </a:srgbClr>
          </a:solidFill>
          <a:ln/>
        </p:spPr>
        <p:txBody>
          <a:bodyPr/>
          <a:lstStyle/>
          <a:p>
            <a:endParaRPr lang="tr-TR"/>
          </a:p>
        </p:txBody>
      </p:sp>
      <p:sp>
        <p:nvSpPr>
          <p:cNvPr id="6" name="Text 3"/>
          <p:cNvSpPr/>
          <p:nvPr/>
        </p:nvSpPr>
        <p:spPr>
          <a:xfrm>
            <a:off x="2037993" y="2133362"/>
            <a:ext cx="10554414"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Geribesleme ve Geriye Yayılma Algoritmaları</a:t>
            </a:r>
            <a:endParaRPr lang="en-US" sz="4374" dirty="0"/>
          </a:p>
        </p:txBody>
      </p:sp>
      <p:sp>
        <p:nvSpPr>
          <p:cNvPr id="7" name="Shape 4"/>
          <p:cNvSpPr/>
          <p:nvPr/>
        </p:nvSpPr>
        <p:spPr>
          <a:xfrm>
            <a:off x="2037993" y="4028956"/>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8" name="Text 5"/>
          <p:cNvSpPr/>
          <p:nvPr/>
        </p:nvSpPr>
        <p:spPr>
          <a:xfrm>
            <a:off x="2209086" y="4070628"/>
            <a:ext cx="1577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1</a:t>
            </a:r>
            <a:endParaRPr lang="en-US" sz="2624" dirty="0"/>
          </a:p>
        </p:txBody>
      </p:sp>
      <p:sp>
        <p:nvSpPr>
          <p:cNvPr id="9" name="Text 6"/>
          <p:cNvSpPr/>
          <p:nvPr/>
        </p:nvSpPr>
        <p:spPr>
          <a:xfrm>
            <a:off x="2760107" y="4105275"/>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Geribesleme</a:t>
            </a:r>
            <a:endParaRPr lang="en-US" sz="2187" dirty="0"/>
          </a:p>
        </p:txBody>
      </p:sp>
      <p:sp>
        <p:nvSpPr>
          <p:cNvPr id="10" name="Text 7"/>
          <p:cNvSpPr/>
          <p:nvPr/>
        </p:nvSpPr>
        <p:spPr>
          <a:xfrm>
            <a:off x="2760107" y="4674632"/>
            <a:ext cx="4444008"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Kayıp fonksiyonundan elde edilen hata sinyallerinin ağın arkasına doğru iletilerek ağırlık güncellemesi yapılması.</a:t>
            </a:r>
            <a:endParaRPr lang="en-US" sz="1750" dirty="0"/>
          </a:p>
        </p:txBody>
      </p:sp>
      <p:sp>
        <p:nvSpPr>
          <p:cNvPr id="11" name="Shape 8"/>
          <p:cNvSpPr/>
          <p:nvPr/>
        </p:nvSpPr>
        <p:spPr>
          <a:xfrm>
            <a:off x="7426285" y="4028956"/>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2" name="Text 9"/>
          <p:cNvSpPr/>
          <p:nvPr/>
        </p:nvSpPr>
        <p:spPr>
          <a:xfrm>
            <a:off x="7578328" y="4070628"/>
            <a:ext cx="1958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2</a:t>
            </a:r>
            <a:endParaRPr lang="en-US" sz="2624" dirty="0"/>
          </a:p>
        </p:txBody>
      </p:sp>
      <p:sp>
        <p:nvSpPr>
          <p:cNvPr id="13" name="Text 10"/>
          <p:cNvSpPr/>
          <p:nvPr/>
        </p:nvSpPr>
        <p:spPr>
          <a:xfrm>
            <a:off x="8148399" y="4105275"/>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Geriye Yayılma</a:t>
            </a:r>
            <a:endParaRPr lang="en-US" sz="2187" dirty="0"/>
          </a:p>
        </p:txBody>
      </p:sp>
      <p:sp>
        <p:nvSpPr>
          <p:cNvPr id="14" name="Text 11"/>
          <p:cNvSpPr/>
          <p:nvPr/>
        </p:nvSpPr>
        <p:spPr>
          <a:xfrm>
            <a:off x="8148399" y="4674632"/>
            <a:ext cx="4444008"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İleri doğru geçişin ardından geribesleme algoritmasının uygulanması. Ağırlık güncellemesi ve eğitimin gerçekleştirilmesini sağlar.</a:t>
            </a:r>
            <a:endParaRPr lang="en-US" sz="17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839986"/>
            <a:ext cx="10554414"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Convolutional Neural Networks (Filtreleme ve Havuzlama)</a:t>
            </a:r>
            <a:endParaRPr lang="en-US" sz="4374" dirty="0"/>
          </a:p>
        </p:txBody>
      </p:sp>
      <p:pic>
        <p:nvPicPr>
          <p:cNvPr id="5" name="Image 0" descr="preencoded.png"/>
          <p:cNvPicPr>
            <a:picLocks noChangeAspect="1"/>
          </p:cNvPicPr>
          <p:nvPr/>
        </p:nvPicPr>
        <p:blipFill>
          <a:blip r:embed="rId3"/>
          <a:stretch>
            <a:fillRect/>
          </a:stretch>
        </p:blipFill>
        <p:spPr>
          <a:xfrm>
            <a:off x="2037993" y="2673072"/>
            <a:ext cx="5110520" cy="3158490"/>
          </a:xfrm>
          <a:prstGeom prst="rect">
            <a:avLst/>
          </a:prstGeom>
        </p:spPr>
      </p:pic>
      <p:sp>
        <p:nvSpPr>
          <p:cNvPr id="6" name="Text 3"/>
          <p:cNvSpPr/>
          <p:nvPr/>
        </p:nvSpPr>
        <p:spPr>
          <a:xfrm>
            <a:off x="2037993" y="6109216"/>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Filtreleme</a:t>
            </a:r>
            <a:endParaRPr lang="en-US" sz="2187" dirty="0"/>
          </a:p>
        </p:txBody>
      </p:sp>
      <p:sp>
        <p:nvSpPr>
          <p:cNvPr id="7" name="Text 4"/>
          <p:cNvSpPr/>
          <p:nvPr/>
        </p:nvSpPr>
        <p:spPr>
          <a:xfrm>
            <a:off x="2037993" y="6678573"/>
            <a:ext cx="5110520" cy="710803"/>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Görüntüde özelliklerin vurgulanması için farklı filtrelerin kullanılması.</a:t>
            </a:r>
            <a:endParaRPr lang="en-US" sz="1750" dirty="0"/>
          </a:p>
        </p:txBody>
      </p:sp>
      <p:pic>
        <p:nvPicPr>
          <p:cNvPr id="8" name="Image 1" descr="preencoded.png"/>
          <p:cNvPicPr>
            <a:picLocks noChangeAspect="1"/>
          </p:cNvPicPr>
          <p:nvPr/>
        </p:nvPicPr>
        <p:blipFill>
          <a:blip r:embed="rId4"/>
          <a:stretch>
            <a:fillRect/>
          </a:stretch>
        </p:blipFill>
        <p:spPr>
          <a:xfrm>
            <a:off x="7481768" y="2673072"/>
            <a:ext cx="5110639" cy="3158609"/>
          </a:xfrm>
          <a:prstGeom prst="rect">
            <a:avLst/>
          </a:prstGeom>
        </p:spPr>
      </p:pic>
      <p:sp>
        <p:nvSpPr>
          <p:cNvPr id="9" name="Text 5"/>
          <p:cNvSpPr/>
          <p:nvPr/>
        </p:nvSpPr>
        <p:spPr>
          <a:xfrm>
            <a:off x="7481768" y="6109335"/>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Havuzlama</a:t>
            </a:r>
            <a:endParaRPr lang="en-US" sz="2187" dirty="0"/>
          </a:p>
        </p:txBody>
      </p:sp>
      <p:sp>
        <p:nvSpPr>
          <p:cNvPr id="10" name="Text 6"/>
          <p:cNvSpPr/>
          <p:nvPr/>
        </p:nvSpPr>
        <p:spPr>
          <a:xfrm>
            <a:off x="7481768" y="6678692"/>
            <a:ext cx="5110639" cy="710803"/>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Görüntü boyutunu azaltmak ve önemli özellikleri korumak için bir bölgeden özünü çıkarma işlemi.</a:t>
            </a:r>
            <a:endParaRPr lang="en-US" sz="17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30314"/>
          </a:xfrm>
          <a:prstGeom prst="rect">
            <a:avLst/>
          </a:prstGeom>
          <a:solidFill>
            <a:srgbClr val="272525"/>
          </a:solidFill>
          <a:ln w="12859">
            <a:solidFill>
              <a:srgbClr val="565151"/>
            </a:solidFill>
            <a:prstDash val="solid"/>
          </a:ln>
        </p:spPr>
        <p:txBody>
          <a:bodyPr/>
          <a:lstStyle/>
          <a:p>
            <a:endParaRPr lang="tr-TR"/>
          </a:p>
        </p:txBody>
      </p:sp>
      <p:sp>
        <p:nvSpPr>
          <p:cNvPr id="4" name="Text 2"/>
          <p:cNvSpPr/>
          <p:nvPr/>
        </p:nvSpPr>
        <p:spPr>
          <a:xfrm>
            <a:off x="2397681" y="569357"/>
            <a:ext cx="9835039" cy="1294209"/>
          </a:xfrm>
          <a:prstGeom prst="rect">
            <a:avLst/>
          </a:prstGeom>
          <a:noFill/>
          <a:ln/>
        </p:spPr>
        <p:txBody>
          <a:bodyPr wrap="square" rtlCol="0" anchor="t"/>
          <a:lstStyle/>
          <a:p>
            <a:pPr marL="0" indent="0">
              <a:lnSpc>
                <a:spcPts val="5095"/>
              </a:lnSpc>
              <a:buNone/>
            </a:pPr>
            <a:r>
              <a:rPr lang="en-US" sz="4076" b="1" kern="0" spc="-122" dirty="0">
                <a:solidFill>
                  <a:srgbClr val="FFFFFF"/>
                </a:solidFill>
                <a:latin typeface="Inter" pitchFamily="34" charset="0"/>
                <a:ea typeface="Inter" pitchFamily="34" charset="-122"/>
                <a:cs typeface="Inter" pitchFamily="34" charset="-120"/>
              </a:rPr>
              <a:t>Recurrent Neural Networks (Bağlantı Tabanlı Modellemeler ve Bellek)</a:t>
            </a:r>
            <a:endParaRPr lang="en-US" sz="4076" dirty="0"/>
          </a:p>
        </p:txBody>
      </p:sp>
      <p:sp>
        <p:nvSpPr>
          <p:cNvPr id="5" name="Shape 3"/>
          <p:cNvSpPr/>
          <p:nvPr/>
        </p:nvSpPr>
        <p:spPr>
          <a:xfrm>
            <a:off x="2687598" y="2277666"/>
            <a:ext cx="41315" cy="5383292"/>
          </a:xfrm>
          <a:prstGeom prst="rect">
            <a:avLst/>
          </a:prstGeom>
          <a:solidFill>
            <a:srgbClr val="140099"/>
          </a:solidFill>
          <a:ln/>
        </p:spPr>
        <p:txBody>
          <a:bodyPr/>
          <a:lstStyle/>
          <a:p>
            <a:endParaRPr lang="tr-TR"/>
          </a:p>
        </p:txBody>
      </p:sp>
      <p:sp>
        <p:nvSpPr>
          <p:cNvPr id="6" name="Shape 4"/>
          <p:cNvSpPr/>
          <p:nvPr/>
        </p:nvSpPr>
        <p:spPr>
          <a:xfrm>
            <a:off x="2941082" y="2651581"/>
            <a:ext cx="724614" cy="41315"/>
          </a:xfrm>
          <a:prstGeom prst="rect">
            <a:avLst/>
          </a:prstGeom>
          <a:solidFill>
            <a:srgbClr val="140099"/>
          </a:solidFill>
          <a:ln/>
        </p:spPr>
        <p:txBody>
          <a:bodyPr/>
          <a:lstStyle/>
          <a:p>
            <a:endParaRPr lang="tr-TR"/>
          </a:p>
        </p:txBody>
      </p:sp>
      <p:sp>
        <p:nvSpPr>
          <p:cNvPr id="7" name="Shape 5"/>
          <p:cNvSpPr/>
          <p:nvPr/>
        </p:nvSpPr>
        <p:spPr>
          <a:xfrm>
            <a:off x="2475309" y="2439472"/>
            <a:ext cx="465773" cy="465773"/>
          </a:xfrm>
          <a:prstGeom prst="roundRect">
            <a:avLst>
              <a:gd name="adj" fmla="val 20004"/>
            </a:avLst>
          </a:prstGeom>
          <a:solidFill>
            <a:srgbClr val="110080"/>
          </a:solidFill>
          <a:ln w="12859">
            <a:solidFill>
              <a:srgbClr val="140099"/>
            </a:solidFill>
            <a:prstDash val="solid"/>
          </a:ln>
        </p:spPr>
        <p:txBody>
          <a:bodyPr/>
          <a:lstStyle/>
          <a:p>
            <a:endParaRPr lang="tr-TR"/>
          </a:p>
        </p:txBody>
      </p:sp>
      <p:sp>
        <p:nvSpPr>
          <p:cNvPr id="8" name="Text 6"/>
          <p:cNvSpPr/>
          <p:nvPr/>
        </p:nvSpPr>
        <p:spPr>
          <a:xfrm>
            <a:off x="2636639" y="2478167"/>
            <a:ext cx="143113" cy="388263"/>
          </a:xfrm>
          <a:prstGeom prst="rect">
            <a:avLst/>
          </a:prstGeom>
          <a:noFill/>
          <a:ln/>
        </p:spPr>
        <p:txBody>
          <a:bodyPr wrap="none" rtlCol="0" anchor="t"/>
          <a:lstStyle/>
          <a:p>
            <a:pPr marL="0" indent="0" algn="ctr">
              <a:lnSpc>
                <a:spcPts val="3057"/>
              </a:lnSpc>
              <a:buNone/>
            </a:pPr>
            <a:r>
              <a:rPr lang="en-US" sz="2446" b="1" kern="0" spc="-73" dirty="0">
                <a:solidFill>
                  <a:srgbClr val="E5E0DF"/>
                </a:solidFill>
                <a:latin typeface="Inter" pitchFamily="34" charset="0"/>
                <a:ea typeface="Inter" pitchFamily="34" charset="-122"/>
                <a:cs typeface="Inter" pitchFamily="34" charset="-120"/>
              </a:rPr>
              <a:t>1</a:t>
            </a:r>
            <a:endParaRPr lang="en-US" sz="2446" dirty="0"/>
          </a:p>
        </p:txBody>
      </p:sp>
      <p:sp>
        <p:nvSpPr>
          <p:cNvPr id="9" name="Text 7"/>
          <p:cNvSpPr/>
          <p:nvPr/>
        </p:nvSpPr>
        <p:spPr>
          <a:xfrm>
            <a:off x="3846909" y="2484715"/>
            <a:ext cx="3554373" cy="323493"/>
          </a:xfrm>
          <a:prstGeom prst="rect">
            <a:avLst/>
          </a:prstGeom>
          <a:noFill/>
          <a:ln/>
        </p:spPr>
        <p:txBody>
          <a:bodyPr wrap="none" rtlCol="0" anchor="t"/>
          <a:lstStyle/>
          <a:p>
            <a:pPr marL="0" indent="0" algn="l">
              <a:lnSpc>
                <a:spcPts val="2547"/>
              </a:lnSpc>
              <a:buNone/>
            </a:pPr>
            <a:r>
              <a:rPr lang="en-US" sz="2038" b="1" kern="0" spc="-61" dirty="0">
                <a:solidFill>
                  <a:srgbClr val="E5E0DF"/>
                </a:solidFill>
                <a:latin typeface="Inter" pitchFamily="34" charset="0"/>
                <a:ea typeface="Inter" pitchFamily="34" charset="-122"/>
                <a:cs typeface="Inter" pitchFamily="34" charset="-120"/>
              </a:rPr>
              <a:t>Bağlantı Tabanlı Modellemeler</a:t>
            </a:r>
            <a:endParaRPr lang="en-US" sz="2038" dirty="0"/>
          </a:p>
        </p:txBody>
      </p:sp>
      <p:sp>
        <p:nvSpPr>
          <p:cNvPr id="10" name="Text 8"/>
          <p:cNvSpPr/>
          <p:nvPr/>
        </p:nvSpPr>
        <p:spPr>
          <a:xfrm>
            <a:off x="3846909" y="3015258"/>
            <a:ext cx="8385810" cy="662464"/>
          </a:xfrm>
          <a:prstGeom prst="rect">
            <a:avLst/>
          </a:prstGeom>
          <a:noFill/>
          <a:ln/>
        </p:spPr>
        <p:txBody>
          <a:bodyPr wrap="square" rtlCol="0" anchor="t"/>
          <a:lstStyle/>
          <a:p>
            <a:pPr marL="0" indent="0" algn="l">
              <a:lnSpc>
                <a:spcPts val="2609"/>
              </a:lnSpc>
              <a:buNone/>
            </a:pPr>
            <a:r>
              <a:rPr lang="en-US" sz="1630" kern="0" spc="-33" dirty="0">
                <a:solidFill>
                  <a:srgbClr val="E5E0DF"/>
                </a:solidFill>
                <a:latin typeface="Inter" pitchFamily="34" charset="0"/>
                <a:ea typeface="Inter" pitchFamily="34" charset="-122"/>
                <a:cs typeface="Inter" pitchFamily="34" charset="-120"/>
              </a:rPr>
              <a:t>Gerçek zamanlı veri akışlarında veya ardışık veri analizlerinde kullanılan rekürsif yapılı sinir ağları.</a:t>
            </a:r>
            <a:endParaRPr lang="en-US" sz="1630" dirty="0"/>
          </a:p>
        </p:txBody>
      </p:sp>
      <p:sp>
        <p:nvSpPr>
          <p:cNvPr id="11" name="Shape 9"/>
          <p:cNvSpPr/>
          <p:nvPr/>
        </p:nvSpPr>
        <p:spPr>
          <a:xfrm>
            <a:off x="2941082" y="4515029"/>
            <a:ext cx="724614" cy="41315"/>
          </a:xfrm>
          <a:prstGeom prst="rect">
            <a:avLst/>
          </a:prstGeom>
          <a:solidFill>
            <a:srgbClr val="140099"/>
          </a:solidFill>
          <a:ln/>
        </p:spPr>
        <p:txBody>
          <a:bodyPr/>
          <a:lstStyle/>
          <a:p>
            <a:endParaRPr lang="tr-TR"/>
          </a:p>
        </p:txBody>
      </p:sp>
      <p:sp>
        <p:nvSpPr>
          <p:cNvPr id="12" name="Shape 10"/>
          <p:cNvSpPr/>
          <p:nvPr/>
        </p:nvSpPr>
        <p:spPr>
          <a:xfrm>
            <a:off x="2475309" y="4302919"/>
            <a:ext cx="465773" cy="465773"/>
          </a:xfrm>
          <a:prstGeom prst="roundRect">
            <a:avLst>
              <a:gd name="adj" fmla="val 20004"/>
            </a:avLst>
          </a:prstGeom>
          <a:solidFill>
            <a:srgbClr val="110080"/>
          </a:solidFill>
          <a:ln w="12859">
            <a:solidFill>
              <a:srgbClr val="140099"/>
            </a:solidFill>
            <a:prstDash val="solid"/>
          </a:ln>
        </p:spPr>
        <p:txBody>
          <a:bodyPr/>
          <a:lstStyle/>
          <a:p>
            <a:endParaRPr lang="tr-TR"/>
          </a:p>
        </p:txBody>
      </p:sp>
      <p:sp>
        <p:nvSpPr>
          <p:cNvPr id="13" name="Text 11"/>
          <p:cNvSpPr/>
          <p:nvPr/>
        </p:nvSpPr>
        <p:spPr>
          <a:xfrm>
            <a:off x="2617589" y="4341614"/>
            <a:ext cx="181213" cy="388263"/>
          </a:xfrm>
          <a:prstGeom prst="rect">
            <a:avLst/>
          </a:prstGeom>
          <a:noFill/>
          <a:ln/>
        </p:spPr>
        <p:txBody>
          <a:bodyPr wrap="none" rtlCol="0" anchor="t"/>
          <a:lstStyle/>
          <a:p>
            <a:pPr marL="0" indent="0" algn="ctr">
              <a:lnSpc>
                <a:spcPts val="3057"/>
              </a:lnSpc>
              <a:buNone/>
            </a:pPr>
            <a:r>
              <a:rPr lang="en-US" sz="2446" b="1" kern="0" spc="-73" dirty="0">
                <a:solidFill>
                  <a:srgbClr val="E5E0DF"/>
                </a:solidFill>
                <a:latin typeface="Inter" pitchFamily="34" charset="0"/>
                <a:ea typeface="Inter" pitchFamily="34" charset="-122"/>
                <a:cs typeface="Inter" pitchFamily="34" charset="-120"/>
              </a:rPr>
              <a:t>2</a:t>
            </a:r>
            <a:endParaRPr lang="en-US" sz="2446" dirty="0"/>
          </a:p>
        </p:txBody>
      </p:sp>
      <p:sp>
        <p:nvSpPr>
          <p:cNvPr id="14" name="Text 12"/>
          <p:cNvSpPr/>
          <p:nvPr/>
        </p:nvSpPr>
        <p:spPr>
          <a:xfrm>
            <a:off x="3846909" y="4348162"/>
            <a:ext cx="2070497" cy="323493"/>
          </a:xfrm>
          <a:prstGeom prst="rect">
            <a:avLst/>
          </a:prstGeom>
          <a:noFill/>
          <a:ln/>
        </p:spPr>
        <p:txBody>
          <a:bodyPr wrap="none" rtlCol="0" anchor="t"/>
          <a:lstStyle/>
          <a:p>
            <a:pPr marL="0" indent="0" algn="l">
              <a:lnSpc>
                <a:spcPts val="2547"/>
              </a:lnSpc>
              <a:buNone/>
            </a:pPr>
            <a:r>
              <a:rPr lang="en-US" sz="2038" b="1" kern="0" spc="-61" dirty="0">
                <a:solidFill>
                  <a:srgbClr val="E5E0DF"/>
                </a:solidFill>
                <a:latin typeface="Inter" pitchFamily="34" charset="0"/>
                <a:ea typeface="Inter" pitchFamily="34" charset="-122"/>
                <a:cs typeface="Inter" pitchFamily="34" charset="-120"/>
              </a:rPr>
              <a:t>Bellek Yapısı</a:t>
            </a:r>
            <a:endParaRPr lang="en-US" sz="2038" dirty="0"/>
          </a:p>
        </p:txBody>
      </p:sp>
      <p:sp>
        <p:nvSpPr>
          <p:cNvPr id="15" name="Text 13"/>
          <p:cNvSpPr/>
          <p:nvPr/>
        </p:nvSpPr>
        <p:spPr>
          <a:xfrm>
            <a:off x="3846909" y="4878705"/>
            <a:ext cx="8385810" cy="331232"/>
          </a:xfrm>
          <a:prstGeom prst="rect">
            <a:avLst/>
          </a:prstGeom>
          <a:noFill/>
          <a:ln/>
        </p:spPr>
        <p:txBody>
          <a:bodyPr wrap="none" rtlCol="0" anchor="t"/>
          <a:lstStyle/>
          <a:p>
            <a:pPr marL="0" indent="0" algn="l">
              <a:lnSpc>
                <a:spcPts val="2609"/>
              </a:lnSpc>
              <a:buNone/>
            </a:pPr>
            <a:r>
              <a:rPr lang="en-US" sz="1630" kern="0" spc="-33" dirty="0">
                <a:solidFill>
                  <a:srgbClr val="E5E0DF"/>
                </a:solidFill>
                <a:latin typeface="Inter" pitchFamily="34" charset="0"/>
                <a:ea typeface="Inter" pitchFamily="34" charset="-122"/>
                <a:cs typeface="Inter" pitchFamily="34" charset="-120"/>
              </a:rPr>
              <a:t>Geçmiş bilgileri hatırlama yeteneği ile ardışık verileri daha iyi anlayan model.</a:t>
            </a:r>
            <a:endParaRPr lang="en-US" sz="1630" dirty="0"/>
          </a:p>
        </p:txBody>
      </p:sp>
      <p:sp>
        <p:nvSpPr>
          <p:cNvPr id="16" name="Shape 14"/>
          <p:cNvSpPr/>
          <p:nvPr/>
        </p:nvSpPr>
        <p:spPr>
          <a:xfrm>
            <a:off x="2941082" y="6378476"/>
            <a:ext cx="724614" cy="41315"/>
          </a:xfrm>
          <a:prstGeom prst="rect">
            <a:avLst/>
          </a:prstGeom>
          <a:solidFill>
            <a:srgbClr val="140099"/>
          </a:solidFill>
          <a:ln/>
        </p:spPr>
        <p:txBody>
          <a:bodyPr/>
          <a:lstStyle/>
          <a:p>
            <a:endParaRPr lang="tr-TR"/>
          </a:p>
        </p:txBody>
      </p:sp>
      <p:sp>
        <p:nvSpPr>
          <p:cNvPr id="17" name="Shape 15"/>
          <p:cNvSpPr/>
          <p:nvPr/>
        </p:nvSpPr>
        <p:spPr>
          <a:xfrm>
            <a:off x="2475309" y="6166366"/>
            <a:ext cx="465773" cy="465773"/>
          </a:xfrm>
          <a:prstGeom prst="roundRect">
            <a:avLst>
              <a:gd name="adj" fmla="val 20004"/>
            </a:avLst>
          </a:prstGeom>
          <a:solidFill>
            <a:srgbClr val="110080"/>
          </a:solidFill>
          <a:ln w="12859">
            <a:solidFill>
              <a:srgbClr val="140099"/>
            </a:solidFill>
            <a:prstDash val="solid"/>
          </a:ln>
        </p:spPr>
        <p:txBody>
          <a:bodyPr/>
          <a:lstStyle/>
          <a:p>
            <a:endParaRPr lang="tr-TR"/>
          </a:p>
        </p:txBody>
      </p:sp>
      <p:sp>
        <p:nvSpPr>
          <p:cNvPr id="18" name="Text 16"/>
          <p:cNvSpPr/>
          <p:nvPr/>
        </p:nvSpPr>
        <p:spPr>
          <a:xfrm>
            <a:off x="2613779" y="6205061"/>
            <a:ext cx="188833" cy="388263"/>
          </a:xfrm>
          <a:prstGeom prst="rect">
            <a:avLst/>
          </a:prstGeom>
          <a:noFill/>
          <a:ln/>
        </p:spPr>
        <p:txBody>
          <a:bodyPr wrap="none" rtlCol="0" anchor="t"/>
          <a:lstStyle/>
          <a:p>
            <a:pPr marL="0" indent="0" algn="ctr">
              <a:lnSpc>
                <a:spcPts val="3057"/>
              </a:lnSpc>
              <a:buNone/>
            </a:pPr>
            <a:r>
              <a:rPr lang="en-US" sz="2446" b="1" kern="0" spc="-73" dirty="0">
                <a:solidFill>
                  <a:srgbClr val="E5E0DF"/>
                </a:solidFill>
                <a:latin typeface="Inter" pitchFamily="34" charset="0"/>
                <a:ea typeface="Inter" pitchFamily="34" charset="-122"/>
                <a:cs typeface="Inter" pitchFamily="34" charset="-120"/>
              </a:rPr>
              <a:t>3</a:t>
            </a:r>
            <a:endParaRPr lang="en-US" sz="2446" dirty="0"/>
          </a:p>
        </p:txBody>
      </p:sp>
      <p:sp>
        <p:nvSpPr>
          <p:cNvPr id="19" name="Text 17"/>
          <p:cNvSpPr/>
          <p:nvPr/>
        </p:nvSpPr>
        <p:spPr>
          <a:xfrm>
            <a:off x="3846909" y="6211610"/>
            <a:ext cx="3996333" cy="323493"/>
          </a:xfrm>
          <a:prstGeom prst="rect">
            <a:avLst/>
          </a:prstGeom>
          <a:noFill/>
          <a:ln/>
        </p:spPr>
        <p:txBody>
          <a:bodyPr wrap="none" rtlCol="0" anchor="t"/>
          <a:lstStyle/>
          <a:p>
            <a:pPr marL="0" indent="0" algn="l">
              <a:lnSpc>
                <a:spcPts val="2547"/>
              </a:lnSpc>
              <a:buNone/>
            </a:pPr>
            <a:r>
              <a:rPr lang="en-US" sz="2038" b="1" kern="0" spc="-61" dirty="0">
                <a:solidFill>
                  <a:srgbClr val="E5E0DF"/>
                </a:solidFill>
                <a:latin typeface="Inter" pitchFamily="34" charset="0"/>
                <a:ea typeface="Inter" pitchFamily="34" charset="-122"/>
                <a:cs typeface="Inter" pitchFamily="34" charset="-120"/>
              </a:rPr>
              <a:t>LSTM (Long Short-Term Memory)</a:t>
            </a:r>
            <a:endParaRPr lang="en-US" sz="2038" dirty="0"/>
          </a:p>
        </p:txBody>
      </p:sp>
      <p:sp>
        <p:nvSpPr>
          <p:cNvPr id="20" name="Text 18"/>
          <p:cNvSpPr/>
          <p:nvPr/>
        </p:nvSpPr>
        <p:spPr>
          <a:xfrm>
            <a:off x="3846909" y="6742152"/>
            <a:ext cx="8385810" cy="331232"/>
          </a:xfrm>
          <a:prstGeom prst="rect">
            <a:avLst/>
          </a:prstGeom>
          <a:noFill/>
          <a:ln/>
        </p:spPr>
        <p:txBody>
          <a:bodyPr wrap="none" rtlCol="0" anchor="t"/>
          <a:lstStyle/>
          <a:p>
            <a:pPr marL="0" indent="0" algn="l">
              <a:lnSpc>
                <a:spcPts val="2609"/>
              </a:lnSpc>
              <a:buNone/>
            </a:pPr>
            <a:r>
              <a:rPr lang="en-US" sz="1630" kern="0" spc="-33" dirty="0">
                <a:solidFill>
                  <a:srgbClr val="E5E0DF"/>
                </a:solidFill>
                <a:latin typeface="Inter" pitchFamily="34" charset="0"/>
                <a:ea typeface="Inter" pitchFamily="34" charset="-122"/>
                <a:cs typeface="Inter" pitchFamily="34" charset="-120"/>
              </a:rPr>
              <a:t>Ardışık verilerde düşük ve yüksek frekanslı değişiklikleri ele alabilen bir bellek türü.</a:t>
            </a:r>
            <a:endParaRPr lang="en-US" sz="163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2313980"/>
            <a:ext cx="6424732"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Yapay Sinir Ağlarına Giriş</a:t>
            </a:r>
            <a:endParaRPr lang="en-US" sz="4374" dirty="0"/>
          </a:p>
        </p:txBody>
      </p:sp>
      <p:sp>
        <p:nvSpPr>
          <p:cNvPr id="5" name="Shape 3"/>
          <p:cNvSpPr/>
          <p:nvPr/>
        </p:nvSpPr>
        <p:spPr>
          <a:xfrm>
            <a:off x="2037993" y="3452693"/>
            <a:ext cx="3370064" cy="2462927"/>
          </a:xfrm>
          <a:prstGeom prst="roundRect">
            <a:avLst>
              <a:gd name="adj" fmla="val 4060"/>
            </a:avLst>
          </a:prstGeom>
          <a:solidFill>
            <a:srgbClr val="110080"/>
          </a:solidFill>
          <a:ln w="13811">
            <a:solidFill>
              <a:srgbClr val="140099"/>
            </a:solidFill>
            <a:prstDash val="solid"/>
          </a:ln>
        </p:spPr>
        <p:txBody>
          <a:bodyPr/>
          <a:lstStyle/>
          <a:p>
            <a:endParaRPr lang="tr-TR"/>
          </a:p>
        </p:txBody>
      </p:sp>
      <p:sp>
        <p:nvSpPr>
          <p:cNvPr id="6" name="Text 4"/>
          <p:cNvSpPr/>
          <p:nvPr/>
        </p:nvSpPr>
        <p:spPr>
          <a:xfrm>
            <a:off x="2273975" y="3688675"/>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Beyin İmzası</a:t>
            </a:r>
            <a:endParaRPr lang="en-US" sz="2187" dirty="0"/>
          </a:p>
        </p:txBody>
      </p:sp>
      <p:sp>
        <p:nvSpPr>
          <p:cNvPr id="7" name="Text 5"/>
          <p:cNvSpPr/>
          <p:nvPr/>
        </p:nvSpPr>
        <p:spPr>
          <a:xfrm>
            <a:off x="2273975" y="4258032"/>
            <a:ext cx="2898100"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 beyin yapısından ilham alır ve karmaşık görevleri taklit edebilir.</a:t>
            </a:r>
            <a:endParaRPr lang="en-US" sz="1750" dirty="0"/>
          </a:p>
        </p:txBody>
      </p:sp>
      <p:sp>
        <p:nvSpPr>
          <p:cNvPr id="8" name="Shape 6"/>
          <p:cNvSpPr/>
          <p:nvPr/>
        </p:nvSpPr>
        <p:spPr>
          <a:xfrm>
            <a:off x="5630228" y="3452693"/>
            <a:ext cx="3370064" cy="2462927"/>
          </a:xfrm>
          <a:prstGeom prst="roundRect">
            <a:avLst>
              <a:gd name="adj" fmla="val 4060"/>
            </a:avLst>
          </a:prstGeom>
          <a:solidFill>
            <a:srgbClr val="110080"/>
          </a:solidFill>
          <a:ln w="13811">
            <a:solidFill>
              <a:srgbClr val="140099"/>
            </a:solidFill>
            <a:prstDash val="solid"/>
          </a:ln>
        </p:spPr>
        <p:txBody>
          <a:bodyPr/>
          <a:lstStyle/>
          <a:p>
            <a:endParaRPr lang="tr-TR"/>
          </a:p>
        </p:txBody>
      </p:sp>
      <p:sp>
        <p:nvSpPr>
          <p:cNvPr id="9" name="Text 7"/>
          <p:cNvSpPr/>
          <p:nvPr/>
        </p:nvSpPr>
        <p:spPr>
          <a:xfrm>
            <a:off x="5866209" y="3688675"/>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Veri İşleme</a:t>
            </a:r>
            <a:endParaRPr lang="en-US" sz="2187" dirty="0"/>
          </a:p>
        </p:txBody>
      </p:sp>
      <p:sp>
        <p:nvSpPr>
          <p:cNvPr id="10" name="Text 8"/>
          <p:cNvSpPr/>
          <p:nvPr/>
        </p:nvSpPr>
        <p:spPr>
          <a:xfrm>
            <a:off x="5866209" y="4258032"/>
            <a:ext cx="2898100"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 büyük veri kümesinin içinden önemli kalıpları tanımlayabilir.</a:t>
            </a:r>
            <a:endParaRPr lang="en-US" sz="1750" dirty="0"/>
          </a:p>
        </p:txBody>
      </p:sp>
      <p:sp>
        <p:nvSpPr>
          <p:cNvPr id="11" name="Shape 9"/>
          <p:cNvSpPr/>
          <p:nvPr/>
        </p:nvSpPr>
        <p:spPr>
          <a:xfrm>
            <a:off x="9222462" y="3452693"/>
            <a:ext cx="3370064" cy="2462927"/>
          </a:xfrm>
          <a:prstGeom prst="roundRect">
            <a:avLst>
              <a:gd name="adj" fmla="val 4060"/>
            </a:avLst>
          </a:prstGeom>
          <a:solidFill>
            <a:srgbClr val="110080"/>
          </a:solidFill>
          <a:ln w="13811">
            <a:solidFill>
              <a:srgbClr val="140099"/>
            </a:solidFill>
            <a:prstDash val="solid"/>
          </a:ln>
        </p:spPr>
        <p:txBody>
          <a:bodyPr/>
          <a:lstStyle/>
          <a:p>
            <a:endParaRPr lang="tr-TR"/>
          </a:p>
        </p:txBody>
      </p:sp>
      <p:sp>
        <p:nvSpPr>
          <p:cNvPr id="12" name="Text 10"/>
          <p:cNvSpPr/>
          <p:nvPr/>
        </p:nvSpPr>
        <p:spPr>
          <a:xfrm>
            <a:off x="9458444" y="3688675"/>
            <a:ext cx="2395180"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Kurulum Güncelliği</a:t>
            </a:r>
            <a:endParaRPr lang="en-US" sz="2187" dirty="0"/>
          </a:p>
        </p:txBody>
      </p:sp>
      <p:sp>
        <p:nvSpPr>
          <p:cNvPr id="13" name="Text 11"/>
          <p:cNvSpPr/>
          <p:nvPr/>
        </p:nvSpPr>
        <p:spPr>
          <a:xfrm>
            <a:off x="9458444" y="4258032"/>
            <a:ext cx="2898100"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 öğrendikleriyle birlikte zamanla kendini geliştirebilir.</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833199" y="736402"/>
            <a:ext cx="7477601" cy="2083118"/>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Deep Learning Modellerinin Özellikleri ve Kullanım Alanları</a:t>
            </a:r>
            <a:endParaRPr lang="en-US" sz="4374" dirty="0"/>
          </a:p>
        </p:txBody>
      </p:sp>
      <p:sp>
        <p:nvSpPr>
          <p:cNvPr id="5" name="Shape 3"/>
          <p:cNvSpPr/>
          <p:nvPr/>
        </p:nvSpPr>
        <p:spPr>
          <a:xfrm>
            <a:off x="833199" y="3326368"/>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6" name="Text 4"/>
          <p:cNvSpPr/>
          <p:nvPr/>
        </p:nvSpPr>
        <p:spPr>
          <a:xfrm>
            <a:off x="1004292" y="3368040"/>
            <a:ext cx="1577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1</a:t>
            </a:r>
            <a:endParaRPr lang="en-US" sz="2624" dirty="0"/>
          </a:p>
        </p:txBody>
      </p:sp>
      <p:sp>
        <p:nvSpPr>
          <p:cNvPr id="7" name="Text 5"/>
          <p:cNvSpPr/>
          <p:nvPr/>
        </p:nvSpPr>
        <p:spPr>
          <a:xfrm>
            <a:off x="1555313" y="3402687"/>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Derinlik</a:t>
            </a:r>
            <a:endParaRPr lang="en-US" sz="2187" dirty="0"/>
          </a:p>
        </p:txBody>
      </p:sp>
      <p:sp>
        <p:nvSpPr>
          <p:cNvPr id="8" name="Text 6"/>
          <p:cNvSpPr/>
          <p:nvPr/>
        </p:nvSpPr>
        <p:spPr>
          <a:xfrm>
            <a:off x="1555313" y="3972044"/>
            <a:ext cx="2905601"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YSA modellerinin çok katmanlı yapısı, daha karmaşık özellikleri ayırt etme yeteneğini arttırır.</a:t>
            </a:r>
            <a:endParaRPr lang="en-US" sz="1750" dirty="0"/>
          </a:p>
        </p:txBody>
      </p:sp>
      <p:sp>
        <p:nvSpPr>
          <p:cNvPr id="9" name="Shape 7"/>
          <p:cNvSpPr/>
          <p:nvPr/>
        </p:nvSpPr>
        <p:spPr>
          <a:xfrm>
            <a:off x="4683085" y="3326368"/>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0" name="Text 8"/>
          <p:cNvSpPr/>
          <p:nvPr/>
        </p:nvSpPr>
        <p:spPr>
          <a:xfrm>
            <a:off x="4835128" y="3368040"/>
            <a:ext cx="1958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2</a:t>
            </a:r>
            <a:endParaRPr lang="en-US" sz="2624" dirty="0"/>
          </a:p>
        </p:txBody>
      </p:sp>
      <p:sp>
        <p:nvSpPr>
          <p:cNvPr id="11" name="Text 9"/>
          <p:cNvSpPr/>
          <p:nvPr/>
        </p:nvSpPr>
        <p:spPr>
          <a:xfrm>
            <a:off x="5405199" y="3402687"/>
            <a:ext cx="2905601"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Büyük Veri Üzerinde Etkili</a:t>
            </a:r>
            <a:endParaRPr lang="en-US" sz="2187" dirty="0"/>
          </a:p>
        </p:txBody>
      </p:sp>
      <p:sp>
        <p:nvSpPr>
          <p:cNvPr id="12" name="Text 10"/>
          <p:cNvSpPr/>
          <p:nvPr/>
        </p:nvSpPr>
        <p:spPr>
          <a:xfrm>
            <a:off x="5405199" y="4319230"/>
            <a:ext cx="2905601"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Derin öğrenme modelleri, büyük veri setlerinin analizinde etkili ve başarılı sonuçlar sağlar.</a:t>
            </a:r>
            <a:endParaRPr lang="en-US" sz="1750" dirty="0"/>
          </a:p>
        </p:txBody>
      </p:sp>
      <p:sp>
        <p:nvSpPr>
          <p:cNvPr id="13" name="Shape 11"/>
          <p:cNvSpPr/>
          <p:nvPr/>
        </p:nvSpPr>
        <p:spPr>
          <a:xfrm>
            <a:off x="833199" y="6136600"/>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4" name="Text 12"/>
          <p:cNvSpPr/>
          <p:nvPr/>
        </p:nvSpPr>
        <p:spPr>
          <a:xfrm>
            <a:off x="981432" y="6178272"/>
            <a:ext cx="20347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3</a:t>
            </a:r>
            <a:endParaRPr lang="en-US" sz="2624" dirty="0"/>
          </a:p>
        </p:txBody>
      </p:sp>
      <p:sp>
        <p:nvSpPr>
          <p:cNvPr id="15" name="Text 13"/>
          <p:cNvSpPr/>
          <p:nvPr/>
        </p:nvSpPr>
        <p:spPr>
          <a:xfrm>
            <a:off x="1555313" y="6212919"/>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Doğal Dil İşleme</a:t>
            </a:r>
            <a:endParaRPr lang="en-US" sz="2187" dirty="0"/>
          </a:p>
        </p:txBody>
      </p:sp>
      <p:sp>
        <p:nvSpPr>
          <p:cNvPr id="16" name="Text 14"/>
          <p:cNvSpPr/>
          <p:nvPr/>
        </p:nvSpPr>
        <p:spPr>
          <a:xfrm>
            <a:off x="1555313" y="6782276"/>
            <a:ext cx="6755487" cy="710803"/>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Açık uçlu metin analizi, dil modelleri ve çeviri gibi doğal dil işleme alanlarında başarılı sonuçlar elde edilir.</a:t>
            </a:r>
            <a:endParaRPr lang="en-US" sz="1750" dirty="0"/>
          </a:p>
        </p:txBody>
      </p:sp>
      <p:pic>
        <p:nvPicPr>
          <p:cNvPr id="1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1374458"/>
            <a:ext cx="10030063"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Transfer Öğrenme ve Uzaktan Algılama</a:t>
            </a:r>
            <a:endParaRPr lang="en-US" sz="4374" dirty="0"/>
          </a:p>
        </p:txBody>
      </p:sp>
      <p:sp>
        <p:nvSpPr>
          <p:cNvPr id="5" name="Shape 3"/>
          <p:cNvSpPr/>
          <p:nvPr/>
        </p:nvSpPr>
        <p:spPr>
          <a:xfrm>
            <a:off x="7293054" y="2513171"/>
            <a:ext cx="44410" cy="4341852"/>
          </a:xfrm>
          <a:prstGeom prst="rect">
            <a:avLst/>
          </a:prstGeom>
          <a:solidFill>
            <a:srgbClr val="140099"/>
          </a:solidFill>
          <a:ln/>
        </p:spPr>
        <p:txBody>
          <a:bodyPr/>
          <a:lstStyle/>
          <a:p>
            <a:endParaRPr lang="tr-TR"/>
          </a:p>
        </p:txBody>
      </p:sp>
      <p:sp>
        <p:nvSpPr>
          <p:cNvPr id="6" name="Shape 4"/>
          <p:cNvSpPr/>
          <p:nvPr/>
        </p:nvSpPr>
        <p:spPr>
          <a:xfrm>
            <a:off x="7565172" y="2914471"/>
            <a:ext cx="777597" cy="44410"/>
          </a:xfrm>
          <a:prstGeom prst="rect">
            <a:avLst/>
          </a:prstGeom>
          <a:solidFill>
            <a:srgbClr val="140099"/>
          </a:solidFill>
          <a:ln/>
        </p:spPr>
        <p:txBody>
          <a:bodyPr/>
          <a:lstStyle/>
          <a:p>
            <a:endParaRPr lang="tr-TR"/>
          </a:p>
        </p:txBody>
      </p:sp>
      <p:sp>
        <p:nvSpPr>
          <p:cNvPr id="7" name="Shape 5"/>
          <p:cNvSpPr/>
          <p:nvPr/>
        </p:nvSpPr>
        <p:spPr>
          <a:xfrm>
            <a:off x="7065228" y="2686764"/>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8" name="Text 6"/>
          <p:cNvSpPr/>
          <p:nvPr/>
        </p:nvSpPr>
        <p:spPr>
          <a:xfrm>
            <a:off x="7236321" y="2728436"/>
            <a:ext cx="1577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1</a:t>
            </a:r>
            <a:endParaRPr lang="en-US" sz="2624" dirty="0"/>
          </a:p>
        </p:txBody>
      </p:sp>
      <p:sp>
        <p:nvSpPr>
          <p:cNvPr id="9" name="Text 7"/>
          <p:cNvSpPr/>
          <p:nvPr/>
        </p:nvSpPr>
        <p:spPr>
          <a:xfrm>
            <a:off x="8537258" y="2735342"/>
            <a:ext cx="2320409"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Inter" pitchFamily="34" charset="0"/>
                <a:ea typeface="Inter" pitchFamily="34" charset="-122"/>
                <a:cs typeface="Inter" pitchFamily="34" charset="-120"/>
              </a:rPr>
              <a:t>Transfer Öğrenme</a:t>
            </a:r>
            <a:endParaRPr lang="en-US" sz="2187" dirty="0"/>
          </a:p>
        </p:txBody>
      </p:sp>
      <p:sp>
        <p:nvSpPr>
          <p:cNvPr id="10" name="Text 8"/>
          <p:cNvSpPr/>
          <p:nvPr/>
        </p:nvSpPr>
        <p:spPr>
          <a:xfrm>
            <a:off x="8537258" y="3304699"/>
            <a:ext cx="4055150" cy="710803"/>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Önceden eğitilmiş bir modeli, farklı bir alana veya göreve uygulamak.</a:t>
            </a:r>
            <a:endParaRPr lang="en-US" sz="1750" dirty="0"/>
          </a:p>
        </p:txBody>
      </p:sp>
      <p:sp>
        <p:nvSpPr>
          <p:cNvPr id="11" name="Shape 9"/>
          <p:cNvSpPr/>
          <p:nvPr/>
        </p:nvSpPr>
        <p:spPr>
          <a:xfrm>
            <a:off x="6287631" y="4025325"/>
            <a:ext cx="777597" cy="44410"/>
          </a:xfrm>
          <a:prstGeom prst="rect">
            <a:avLst/>
          </a:prstGeom>
          <a:solidFill>
            <a:srgbClr val="140099"/>
          </a:solidFill>
          <a:ln/>
        </p:spPr>
        <p:txBody>
          <a:bodyPr/>
          <a:lstStyle/>
          <a:p>
            <a:endParaRPr lang="tr-TR"/>
          </a:p>
        </p:txBody>
      </p:sp>
      <p:sp>
        <p:nvSpPr>
          <p:cNvPr id="12" name="Shape 10"/>
          <p:cNvSpPr/>
          <p:nvPr/>
        </p:nvSpPr>
        <p:spPr>
          <a:xfrm>
            <a:off x="7065228" y="3797618"/>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3" name="Text 11"/>
          <p:cNvSpPr/>
          <p:nvPr/>
        </p:nvSpPr>
        <p:spPr>
          <a:xfrm>
            <a:off x="7217271" y="3839289"/>
            <a:ext cx="1958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2</a:t>
            </a:r>
            <a:endParaRPr lang="en-US" sz="2624" dirty="0"/>
          </a:p>
        </p:txBody>
      </p:sp>
      <p:sp>
        <p:nvSpPr>
          <p:cNvPr id="14" name="Text 12"/>
          <p:cNvSpPr/>
          <p:nvPr/>
        </p:nvSpPr>
        <p:spPr>
          <a:xfrm>
            <a:off x="3864173" y="3846195"/>
            <a:ext cx="2228969" cy="347186"/>
          </a:xfrm>
          <a:prstGeom prst="rect">
            <a:avLst/>
          </a:prstGeom>
          <a:noFill/>
          <a:ln/>
        </p:spPr>
        <p:txBody>
          <a:bodyPr wrap="none" rtlCol="0" anchor="t"/>
          <a:lstStyle/>
          <a:p>
            <a:pPr marL="0" indent="0" algn="r">
              <a:lnSpc>
                <a:spcPts val="2734"/>
              </a:lnSpc>
              <a:buNone/>
            </a:pPr>
            <a:r>
              <a:rPr lang="en-US" sz="2187" b="1" kern="0" spc="-66" dirty="0">
                <a:solidFill>
                  <a:srgbClr val="E5E0DF"/>
                </a:solidFill>
                <a:latin typeface="Inter" pitchFamily="34" charset="0"/>
                <a:ea typeface="Inter" pitchFamily="34" charset="-122"/>
                <a:cs typeface="Inter" pitchFamily="34" charset="-120"/>
              </a:rPr>
              <a:t>Uzaktan Algılama</a:t>
            </a:r>
            <a:endParaRPr lang="en-US" sz="2187" dirty="0"/>
          </a:p>
        </p:txBody>
      </p:sp>
      <p:sp>
        <p:nvSpPr>
          <p:cNvPr id="15" name="Text 13"/>
          <p:cNvSpPr/>
          <p:nvPr/>
        </p:nvSpPr>
        <p:spPr>
          <a:xfrm>
            <a:off x="2037993" y="4415552"/>
            <a:ext cx="4055150" cy="1066205"/>
          </a:xfrm>
          <a:prstGeom prst="rect">
            <a:avLst/>
          </a:prstGeom>
          <a:noFill/>
          <a:ln/>
        </p:spPr>
        <p:txBody>
          <a:bodyPr wrap="square" rtlCol="0" anchor="t"/>
          <a:lstStyle/>
          <a:p>
            <a:pPr marL="0" indent="0" algn="r">
              <a:lnSpc>
                <a:spcPts val="2799"/>
              </a:lnSpc>
              <a:buNone/>
            </a:pPr>
            <a:r>
              <a:rPr lang="en-US" sz="1750" kern="0" spc="-35" dirty="0">
                <a:solidFill>
                  <a:srgbClr val="E5E0DF"/>
                </a:solidFill>
                <a:latin typeface="Inter" pitchFamily="34" charset="0"/>
                <a:ea typeface="Inter" pitchFamily="34" charset="-122"/>
                <a:cs typeface="Inter" pitchFamily="34" charset="-120"/>
              </a:rPr>
              <a:t>Havada veya uzayda yer alan nesnelerin, algılayıcılar yardımıyla uzaktan tespit edilmesi ve analiz edilmesi.</a:t>
            </a:r>
            <a:endParaRPr lang="en-US" sz="1750" dirty="0"/>
          </a:p>
        </p:txBody>
      </p:sp>
      <p:sp>
        <p:nvSpPr>
          <p:cNvPr id="16" name="Shape 14"/>
          <p:cNvSpPr/>
          <p:nvPr/>
        </p:nvSpPr>
        <p:spPr>
          <a:xfrm>
            <a:off x="7565172" y="5176302"/>
            <a:ext cx="777597" cy="44410"/>
          </a:xfrm>
          <a:prstGeom prst="rect">
            <a:avLst/>
          </a:prstGeom>
          <a:solidFill>
            <a:srgbClr val="140099"/>
          </a:solidFill>
          <a:ln/>
        </p:spPr>
        <p:txBody>
          <a:bodyPr/>
          <a:lstStyle/>
          <a:p>
            <a:endParaRPr lang="tr-TR"/>
          </a:p>
        </p:txBody>
      </p:sp>
      <p:sp>
        <p:nvSpPr>
          <p:cNvPr id="17" name="Shape 15"/>
          <p:cNvSpPr/>
          <p:nvPr/>
        </p:nvSpPr>
        <p:spPr>
          <a:xfrm>
            <a:off x="7065228" y="4948595"/>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8" name="Text 16"/>
          <p:cNvSpPr/>
          <p:nvPr/>
        </p:nvSpPr>
        <p:spPr>
          <a:xfrm>
            <a:off x="7213461" y="4990267"/>
            <a:ext cx="20347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3</a:t>
            </a:r>
            <a:endParaRPr lang="en-US" sz="2624" dirty="0"/>
          </a:p>
        </p:txBody>
      </p:sp>
      <p:sp>
        <p:nvSpPr>
          <p:cNvPr id="19" name="Text 17"/>
          <p:cNvSpPr/>
          <p:nvPr/>
        </p:nvSpPr>
        <p:spPr>
          <a:xfrm>
            <a:off x="8537258" y="4997172"/>
            <a:ext cx="2221944"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Inter" pitchFamily="34" charset="0"/>
                <a:ea typeface="Inter" pitchFamily="34" charset="-122"/>
                <a:cs typeface="Inter" pitchFamily="34" charset="-120"/>
              </a:rPr>
              <a:t>Kullanım Alanları</a:t>
            </a:r>
            <a:endParaRPr lang="en-US" sz="2187" dirty="0"/>
          </a:p>
        </p:txBody>
      </p:sp>
      <p:sp>
        <p:nvSpPr>
          <p:cNvPr id="20" name="Text 18"/>
          <p:cNvSpPr/>
          <p:nvPr/>
        </p:nvSpPr>
        <p:spPr>
          <a:xfrm>
            <a:off x="8537258" y="5566529"/>
            <a:ext cx="4055150" cy="1066205"/>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Tarım, çevre izleme, haritalama, afet yönetimi gibi birçok alanda etkili bir araçtır.</a:t>
            </a:r>
            <a:endParaRPr lang="en-US" sz="175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2144435"/>
            <a:ext cx="10554414"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Sosyal Medya Analizi ve Sentiment Analizi</a:t>
            </a:r>
            <a:endParaRPr lang="en-US" sz="4374" dirty="0"/>
          </a:p>
        </p:txBody>
      </p:sp>
      <p:sp>
        <p:nvSpPr>
          <p:cNvPr id="5" name="Shape 3"/>
          <p:cNvSpPr/>
          <p:nvPr/>
        </p:nvSpPr>
        <p:spPr>
          <a:xfrm>
            <a:off x="2037993" y="3977521"/>
            <a:ext cx="5166122" cy="2107525"/>
          </a:xfrm>
          <a:prstGeom prst="roundRect">
            <a:avLst>
              <a:gd name="adj" fmla="val 4744"/>
            </a:avLst>
          </a:prstGeom>
          <a:solidFill>
            <a:srgbClr val="110080"/>
          </a:solidFill>
          <a:ln w="13811">
            <a:solidFill>
              <a:srgbClr val="140099"/>
            </a:solidFill>
            <a:prstDash val="solid"/>
          </a:ln>
        </p:spPr>
        <p:txBody>
          <a:bodyPr/>
          <a:lstStyle/>
          <a:p>
            <a:endParaRPr lang="tr-TR"/>
          </a:p>
        </p:txBody>
      </p:sp>
      <p:sp>
        <p:nvSpPr>
          <p:cNvPr id="6" name="Text 4"/>
          <p:cNvSpPr/>
          <p:nvPr/>
        </p:nvSpPr>
        <p:spPr>
          <a:xfrm>
            <a:off x="2273975" y="4213503"/>
            <a:ext cx="2675692"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Sosyal Medya Analizi</a:t>
            </a:r>
            <a:endParaRPr lang="en-US" sz="2187" dirty="0"/>
          </a:p>
        </p:txBody>
      </p:sp>
      <p:sp>
        <p:nvSpPr>
          <p:cNvPr id="7" name="Text 5"/>
          <p:cNvSpPr/>
          <p:nvPr/>
        </p:nvSpPr>
        <p:spPr>
          <a:xfrm>
            <a:off x="2273975" y="4782860"/>
            <a:ext cx="4694158"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Sosyal medya verilerinin analizi ile pazarlama stratejilerinin belirlenmesi ve müşteri beklentileri hakkında bilgi edinilmesi.</a:t>
            </a:r>
            <a:endParaRPr lang="en-US" sz="1750" dirty="0"/>
          </a:p>
        </p:txBody>
      </p:sp>
      <p:sp>
        <p:nvSpPr>
          <p:cNvPr id="8" name="Shape 6"/>
          <p:cNvSpPr/>
          <p:nvPr/>
        </p:nvSpPr>
        <p:spPr>
          <a:xfrm>
            <a:off x="7426285" y="3977521"/>
            <a:ext cx="5166122" cy="2107525"/>
          </a:xfrm>
          <a:prstGeom prst="roundRect">
            <a:avLst>
              <a:gd name="adj" fmla="val 4744"/>
            </a:avLst>
          </a:prstGeom>
          <a:solidFill>
            <a:srgbClr val="110080"/>
          </a:solidFill>
          <a:ln w="13811">
            <a:solidFill>
              <a:srgbClr val="140099"/>
            </a:solidFill>
            <a:prstDash val="solid"/>
          </a:ln>
        </p:spPr>
        <p:txBody>
          <a:bodyPr/>
          <a:lstStyle/>
          <a:p>
            <a:endParaRPr lang="tr-TR"/>
          </a:p>
        </p:txBody>
      </p:sp>
      <p:sp>
        <p:nvSpPr>
          <p:cNvPr id="9" name="Text 7"/>
          <p:cNvSpPr/>
          <p:nvPr/>
        </p:nvSpPr>
        <p:spPr>
          <a:xfrm>
            <a:off x="7662267" y="4213503"/>
            <a:ext cx="2235875"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Sentiment Analizi</a:t>
            </a:r>
            <a:endParaRPr lang="en-US" sz="2187" dirty="0"/>
          </a:p>
        </p:txBody>
      </p:sp>
      <p:sp>
        <p:nvSpPr>
          <p:cNvPr id="10" name="Text 8"/>
          <p:cNvSpPr/>
          <p:nvPr/>
        </p:nvSpPr>
        <p:spPr>
          <a:xfrm>
            <a:off x="7662267" y="4782860"/>
            <a:ext cx="4694158" cy="710803"/>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Metinlerde yer alan duygu, tutum ve hisleri otomatik olarak tespit eden bir analiz yöntemi.</a:t>
            </a:r>
            <a:endParaRPr lang="en-US" sz="175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833199" y="1426726"/>
            <a:ext cx="5136475"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Özet ve İleriye Bakış</a:t>
            </a:r>
            <a:endParaRPr lang="en-US" sz="4374" dirty="0"/>
          </a:p>
        </p:txBody>
      </p:sp>
      <p:sp>
        <p:nvSpPr>
          <p:cNvPr id="5" name="Shape 3"/>
          <p:cNvSpPr/>
          <p:nvPr/>
        </p:nvSpPr>
        <p:spPr>
          <a:xfrm>
            <a:off x="833199" y="2627948"/>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6" name="Text 4"/>
          <p:cNvSpPr/>
          <p:nvPr/>
        </p:nvSpPr>
        <p:spPr>
          <a:xfrm>
            <a:off x="1004292" y="2669619"/>
            <a:ext cx="1577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1</a:t>
            </a:r>
            <a:endParaRPr lang="en-US" sz="2624" dirty="0"/>
          </a:p>
        </p:txBody>
      </p:sp>
      <p:sp>
        <p:nvSpPr>
          <p:cNvPr id="7" name="Text 5"/>
          <p:cNvSpPr/>
          <p:nvPr/>
        </p:nvSpPr>
        <p:spPr>
          <a:xfrm>
            <a:off x="1555313" y="2704267"/>
            <a:ext cx="2242066"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Yenilikçi Teknoloji</a:t>
            </a:r>
            <a:endParaRPr lang="en-US" sz="2187" dirty="0"/>
          </a:p>
        </p:txBody>
      </p:sp>
      <p:sp>
        <p:nvSpPr>
          <p:cNvPr id="8" name="Text 6"/>
          <p:cNvSpPr/>
          <p:nvPr/>
        </p:nvSpPr>
        <p:spPr>
          <a:xfrm>
            <a:off x="1555313" y="3273623"/>
            <a:ext cx="2905601" cy="1777008"/>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 bilgisayarların insan benzeri zekaya yaklaşmasını sağlayan yenilikçi bir teknolojidir.</a:t>
            </a:r>
            <a:endParaRPr lang="en-US" sz="1750" dirty="0"/>
          </a:p>
        </p:txBody>
      </p:sp>
      <p:sp>
        <p:nvSpPr>
          <p:cNvPr id="9" name="Shape 7"/>
          <p:cNvSpPr/>
          <p:nvPr/>
        </p:nvSpPr>
        <p:spPr>
          <a:xfrm>
            <a:off x="4683085" y="2627948"/>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0" name="Text 8"/>
          <p:cNvSpPr/>
          <p:nvPr/>
        </p:nvSpPr>
        <p:spPr>
          <a:xfrm>
            <a:off x="4835128" y="2669619"/>
            <a:ext cx="1958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2</a:t>
            </a:r>
            <a:endParaRPr lang="en-US" sz="2624" dirty="0"/>
          </a:p>
        </p:txBody>
      </p:sp>
      <p:sp>
        <p:nvSpPr>
          <p:cNvPr id="11" name="Text 9"/>
          <p:cNvSpPr/>
          <p:nvPr/>
        </p:nvSpPr>
        <p:spPr>
          <a:xfrm>
            <a:off x="5405199" y="2704267"/>
            <a:ext cx="2325886"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Sınırsız Potansiyel</a:t>
            </a:r>
            <a:endParaRPr lang="en-US" sz="2187" dirty="0"/>
          </a:p>
        </p:txBody>
      </p:sp>
      <p:sp>
        <p:nvSpPr>
          <p:cNvPr id="12" name="Text 10"/>
          <p:cNvSpPr/>
          <p:nvPr/>
        </p:nvSpPr>
        <p:spPr>
          <a:xfrm>
            <a:off x="5405199" y="3273623"/>
            <a:ext cx="2905601"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 çeşitli sektörlerde önemli fırsatlar sunarak gelecekte büyük bir etki yaratabilir.</a:t>
            </a:r>
            <a:endParaRPr lang="en-US" sz="1750" dirty="0"/>
          </a:p>
        </p:txBody>
      </p:sp>
      <p:sp>
        <p:nvSpPr>
          <p:cNvPr id="13" name="Shape 11"/>
          <p:cNvSpPr/>
          <p:nvPr/>
        </p:nvSpPr>
        <p:spPr>
          <a:xfrm>
            <a:off x="833199" y="5446395"/>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4" name="Text 12"/>
          <p:cNvSpPr/>
          <p:nvPr/>
        </p:nvSpPr>
        <p:spPr>
          <a:xfrm>
            <a:off x="981432" y="5488067"/>
            <a:ext cx="20347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3</a:t>
            </a:r>
            <a:endParaRPr lang="en-US" sz="2624" dirty="0"/>
          </a:p>
        </p:txBody>
      </p:sp>
      <p:sp>
        <p:nvSpPr>
          <p:cNvPr id="15" name="Text 13"/>
          <p:cNvSpPr/>
          <p:nvPr/>
        </p:nvSpPr>
        <p:spPr>
          <a:xfrm>
            <a:off x="1555313" y="5522714"/>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Sonsuz Keşifler</a:t>
            </a:r>
            <a:endParaRPr lang="en-US" sz="2187" dirty="0"/>
          </a:p>
        </p:txBody>
      </p:sp>
      <p:sp>
        <p:nvSpPr>
          <p:cNvPr id="16" name="Text 14"/>
          <p:cNvSpPr/>
          <p:nvPr/>
        </p:nvSpPr>
        <p:spPr>
          <a:xfrm>
            <a:off x="1555313" y="6092071"/>
            <a:ext cx="6755487" cy="710803"/>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ağlarının potansiyelini keşfetmek için araştırmalar ve uygulamalar devam ediyor.</a:t>
            </a:r>
            <a:endParaRPr lang="en-US" sz="1750" dirty="0"/>
          </a:p>
        </p:txBody>
      </p:sp>
      <p:pic>
        <p:nvPicPr>
          <p:cNvPr id="17" name="Image 0" descr="preencoded.png"/>
          <p:cNvPicPr>
            <a:picLocks noChangeAspect="1"/>
          </p:cNvPicPr>
          <p:nvPr/>
        </p:nvPicPr>
        <p:blipFill>
          <a:blip r:embed="rId3"/>
          <a:stretch>
            <a:fillRect/>
          </a:stretch>
        </p:blipFill>
        <p:spPr>
          <a:xfrm>
            <a:off x="9144000" y="0"/>
            <a:ext cx="5486400" cy="8229600"/>
          </a:xfrm>
          <a:prstGeom prst="rect">
            <a:avLst/>
          </a:prstGeom>
        </p:spPr>
      </p:pic>
    </p:spTree>
    <p:extLst>
      <p:ext uri="{BB962C8B-B14F-4D97-AF65-F5344CB8AC3E}">
        <p14:creationId xmlns:p14="http://schemas.microsoft.com/office/powerpoint/2010/main" val="1165915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33053"/>
          </a:xfrm>
          <a:prstGeom prst="rect">
            <a:avLst/>
          </a:prstGeom>
          <a:solidFill>
            <a:srgbClr val="272525"/>
          </a:solidFill>
          <a:ln w="13692">
            <a:solidFill>
              <a:srgbClr val="565151"/>
            </a:solidFill>
            <a:prstDash val="solid"/>
          </a:ln>
        </p:spPr>
        <p:txBody>
          <a:bodyPr/>
          <a:lstStyle/>
          <a:p>
            <a:endParaRPr lang="tr-TR"/>
          </a:p>
        </p:txBody>
      </p:sp>
      <p:sp>
        <p:nvSpPr>
          <p:cNvPr id="4" name="Text 2"/>
          <p:cNvSpPr/>
          <p:nvPr/>
        </p:nvSpPr>
        <p:spPr>
          <a:xfrm>
            <a:off x="2086332" y="3357324"/>
            <a:ext cx="8587740" cy="687943"/>
          </a:xfrm>
          <a:prstGeom prst="rect">
            <a:avLst/>
          </a:prstGeom>
          <a:noFill/>
          <a:ln/>
        </p:spPr>
        <p:txBody>
          <a:bodyPr wrap="none" rtlCol="0" anchor="t"/>
          <a:lstStyle/>
          <a:p>
            <a:pPr marL="0" indent="0">
              <a:lnSpc>
                <a:spcPts val="5417"/>
              </a:lnSpc>
              <a:buNone/>
            </a:pPr>
            <a:r>
              <a:rPr lang="en-US" sz="4334" b="1" kern="0" spc="-130" dirty="0">
                <a:solidFill>
                  <a:srgbClr val="FFFFFF"/>
                </a:solidFill>
                <a:latin typeface="Inter" pitchFamily="34" charset="0"/>
                <a:ea typeface="Inter" pitchFamily="34" charset="-122"/>
                <a:cs typeface="Inter" pitchFamily="34" charset="-120"/>
              </a:rPr>
              <a:t>Yapay Sinir Ağlarının Temel İlkeleri</a:t>
            </a:r>
            <a:endParaRPr lang="en-US" sz="4334" dirty="0"/>
          </a:p>
        </p:txBody>
      </p:sp>
      <p:sp>
        <p:nvSpPr>
          <p:cNvPr id="5" name="Shape 3"/>
          <p:cNvSpPr/>
          <p:nvPr/>
        </p:nvSpPr>
        <p:spPr>
          <a:xfrm>
            <a:off x="2086332" y="4547473"/>
            <a:ext cx="495300" cy="495300"/>
          </a:xfrm>
          <a:prstGeom prst="roundRect">
            <a:avLst>
              <a:gd name="adj" fmla="val 20003"/>
            </a:avLst>
          </a:prstGeom>
          <a:solidFill>
            <a:srgbClr val="110080"/>
          </a:solidFill>
          <a:ln w="13692">
            <a:solidFill>
              <a:srgbClr val="140099"/>
            </a:solidFill>
            <a:prstDash val="solid"/>
          </a:ln>
        </p:spPr>
        <p:txBody>
          <a:bodyPr/>
          <a:lstStyle/>
          <a:p>
            <a:endParaRPr lang="tr-TR"/>
          </a:p>
        </p:txBody>
      </p:sp>
      <p:sp>
        <p:nvSpPr>
          <p:cNvPr id="6" name="Text 4"/>
          <p:cNvSpPr/>
          <p:nvPr/>
        </p:nvSpPr>
        <p:spPr>
          <a:xfrm>
            <a:off x="2255044" y="4588669"/>
            <a:ext cx="157758" cy="412790"/>
          </a:xfrm>
          <a:prstGeom prst="rect">
            <a:avLst/>
          </a:prstGeom>
          <a:noFill/>
          <a:ln/>
        </p:spPr>
        <p:txBody>
          <a:bodyPr wrap="none" rtlCol="0" anchor="t"/>
          <a:lstStyle/>
          <a:p>
            <a:pPr marL="0" indent="0" algn="ctr">
              <a:lnSpc>
                <a:spcPts val="3250"/>
              </a:lnSpc>
              <a:buNone/>
            </a:pPr>
            <a:r>
              <a:rPr lang="en-US" sz="2600" b="1" kern="0" spc="-78" dirty="0">
                <a:solidFill>
                  <a:srgbClr val="E5E0DF"/>
                </a:solidFill>
                <a:latin typeface="Inter" pitchFamily="34" charset="0"/>
                <a:ea typeface="Inter" pitchFamily="34" charset="-122"/>
                <a:cs typeface="Inter" pitchFamily="34" charset="-120"/>
              </a:rPr>
              <a:t>1</a:t>
            </a:r>
            <a:endParaRPr lang="en-US" sz="2600" dirty="0"/>
          </a:p>
        </p:txBody>
      </p:sp>
      <p:sp>
        <p:nvSpPr>
          <p:cNvPr id="7" name="Text 5"/>
          <p:cNvSpPr/>
          <p:nvPr/>
        </p:nvSpPr>
        <p:spPr>
          <a:xfrm>
            <a:off x="2801779" y="4623078"/>
            <a:ext cx="2201585" cy="343853"/>
          </a:xfrm>
          <a:prstGeom prst="rect">
            <a:avLst/>
          </a:prstGeom>
          <a:noFill/>
          <a:ln/>
        </p:spPr>
        <p:txBody>
          <a:bodyPr wrap="none" rtlCol="0" anchor="t"/>
          <a:lstStyle/>
          <a:p>
            <a:pPr marL="0" indent="0">
              <a:lnSpc>
                <a:spcPts val="2709"/>
              </a:lnSpc>
              <a:buNone/>
            </a:pPr>
            <a:r>
              <a:rPr lang="en-US" sz="2167" b="1" kern="0" spc="-65" dirty="0">
                <a:solidFill>
                  <a:srgbClr val="E5E0DF"/>
                </a:solidFill>
                <a:latin typeface="Inter" pitchFamily="34" charset="0"/>
                <a:ea typeface="Inter" pitchFamily="34" charset="-122"/>
                <a:cs typeface="Inter" pitchFamily="34" charset="-120"/>
              </a:rPr>
              <a:t>Sinir Hücreleri</a:t>
            </a:r>
            <a:endParaRPr lang="en-US" sz="2167" dirty="0"/>
          </a:p>
        </p:txBody>
      </p:sp>
      <p:sp>
        <p:nvSpPr>
          <p:cNvPr id="8" name="Text 6"/>
          <p:cNvSpPr/>
          <p:nvPr/>
        </p:nvSpPr>
        <p:spPr>
          <a:xfrm>
            <a:off x="2801779" y="5187077"/>
            <a:ext cx="4403288" cy="704374"/>
          </a:xfrm>
          <a:prstGeom prst="rect">
            <a:avLst/>
          </a:prstGeom>
          <a:noFill/>
          <a:ln/>
        </p:spPr>
        <p:txBody>
          <a:bodyPr wrap="square" rtlCol="0" anchor="t"/>
          <a:lstStyle/>
          <a:p>
            <a:pPr marL="0" indent="0">
              <a:lnSpc>
                <a:spcPts val="2774"/>
              </a:lnSpc>
              <a:buNone/>
            </a:pPr>
            <a:r>
              <a:rPr lang="en-US" sz="1734" kern="0" spc="-35" dirty="0">
                <a:solidFill>
                  <a:srgbClr val="E5E0DF"/>
                </a:solidFill>
                <a:latin typeface="Inter" pitchFamily="34" charset="0"/>
                <a:ea typeface="Inter" pitchFamily="34" charset="-122"/>
                <a:cs typeface="Inter" pitchFamily="34" charset="-120"/>
              </a:rPr>
              <a:t>Sinir hücreleri, bilgiyi işlemek ve iletmek için elektrik sinyalleri kullanır.</a:t>
            </a:r>
            <a:endParaRPr lang="en-US" sz="1734" dirty="0"/>
          </a:p>
        </p:txBody>
      </p:sp>
      <p:sp>
        <p:nvSpPr>
          <p:cNvPr id="9" name="Shape 7"/>
          <p:cNvSpPr/>
          <p:nvPr/>
        </p:nvSpPr>
        <p:spPr>
          <a:xfrm>
            <a:off x="7425214" y="4547473"/>
            <a:ext cx="495300" cy="495300"/>
          </a:xfrm>
          <a:prstGeom prst="roundRect">
            <a:avLst>
              <a:gd name="adj" fmla="val 20003"/>
            </a:avLst>
          </a:prstGeom>
          <a:solidFill>
            <a:srgbClr val="110080"/>
          </a:solidFill>
          <a:ln w="13692">
            <a:solidFill>
              <a:srgbClr val="140099"/>
            </a:solidFill>
            <a:prstDash val="solid"/>
          </a:ln>
        </p:spPr>
        <p:txBody>
          <a:bodyPr/>
          <a:lstStyle/>
          <a:p>
            <a:endParaRPr lang="tr-TR"/>
          </a:p>
        </p:txBody>
      </p:sp>
      <p:sp>
        <p:nvSpPr>
          <p:cNvPr id="10" name="Text 8"/>
          <p:cNvSpPr/>
          <p:nvPr/>
        </p:nvSpPr>
        <p:spPr>
          <a:xfrm>
            <a:off x="7574875" y="4588669"/>
            <a:ext cx="195858" cy="412790"/>
          </a:xfrm>
          <a:prstGeom prst="rect">
            <a:avLst/>
          </a:prstGeom>
          <a:noFill/>
          <a:ln/>
        </p:spPr>
        <p:txBody>
          <a:bodyPr wrap="none" rtlCol="0" anchor="t"/>
          <a:lstStyle/>
          <a:p>
            <a:pPr marL="0" indent="0" algn="ctr">
              <a:lnSpc>
                <a:spcPts val="3250"/>
              </a:lnSpc>
              <a:buNone/>
            </a:pPr>
            <a:r>
              <a:rPr lang="en-US" sz="2600" b="1" kern="0" spc="-78" dirty="0">
                <a:solidFill>
                  <a:srgbClr val="E5E0DF"/>
                </a:solidFill>
                <a:latin typeface="Inter" pitchFamily="34" charset="0"/>
                <a:ea typeface="Inter" pitchFamily="34" charset="-122"/>
                <a:cs typeface="Inter" pitchFamily="34" charset="-120"/>
              </a:rPr>
              <a:t>2</a:t>
            </a:r>
            <a:endParaRPr lang="en-US" sz="2600" dirty="0"/>
          </a:p>
        </p:txBody>
      </p:sp>
      <p:sp>
        <p:nvSpPr>
          <p:cNvPr id="11" name="Text 9"/>
          <p:cNvSpPr/>
          <p:nvPr/>
        </p:nvSpPr>
        <p:spPr>
          <a:xfrm>
            <a:off x="8140660" y="4623078"/>
            <a:ext cx="2402205" cy="343853"/>
          </a:xfrm>
          <a:prstGeom prst="rect">
            <a:avLst/>
          </a:prstGeom>
          <a:noFill/>
          <a:ln/>
        </p:spPr>
        <p:txBody>
          <a:bodyPr wrap="none" rtlCol="0" anchor="t"/>
          <a:lstStyle/>
          <a:p>
            <a:pPr marL="0" indent="0">
              <a:lnSpc>
                <a:spcPts val="2709"/>
              </a:lnSpc>
              <a:buNone/>
            </a:pPr>
            <a:r>
              <a:rPr lang="en-US" sz="2167" b="1" kern="0" spc="-65" dirty="0">
                <a:solidFill>
                  <a:srgbClr val="E5E0DF"/>
                </a:solidFill>
                <a:latin typeface="Inter" pitchFamily="34" charset="0"/>
                <a:ea typeface="Inter" pitchFamily="34" charset="-122"/>
                <a:cs typeface="Inter" pitchFamily="34" charset="-120"/>
              </a:rPr>
              <a:t>Ağırlıklar ve Eşikler</a:t>
            </a:r>
            <a:endParaRPr lang="en-US" sz="2167" dirty="0"/>
          </a:p>
        </p:txBody>
      </p:sp>
      <p:sp>
        <p:nvSpPr>
          <p:cNvPr id="12" name="Text 10"/>
          <p:cNvSpPr/>
          <p:nvPr/>
        </p:nvSpPr>
        <p:spPr>
          <a:xfrm>
            <a:off x="8140660" y="5187077"/>
            <a:ext cx="4403288" cy="704374"/>
          </a:xfrm>
          <a:prstGeom prst="rect">
            <a:avLst/>
          </a:prstGeom>
          <a:noFill/>
          <a:ln/>
        </p:spPr>
        <p:txBody>
          <a:bodyPr wrap="square" rtlCol="0" anchor="t"/>
          <a:lstStyle/>
          <a:p>
            <a:pPr marL="0" indent="0">
              <a:lnSpc>
                <a:spcPts val="2774"/>
              </a:lnSpc>
              <a:buNone/>
            </a:pPr>
            <a:r>
              <a:rPr lang="en-US" sz="1734" kern="0" spc="-35" dirty="0">
                <a:solidFill>
                  <a:srgbClr val="E5E0DF"/>
                </a:solidFill>
                <a:latin typeface="Inter" pitchFamily="34" charset="0"/>
                <a:ea typeface="Inter" pitchFamily="34" charset="-122"/>
                <a:cs typeface="Inter" pitchFamily="34" charset="-120"/>
              </a:rPr>
              <a:t>Ağırlıklar ve eşikler, yapay sinir ağındaki bağlantıların gücünü belirler.</a:t>
            </a:r>
            <a:endParaRPr lang="en-US" sz="1734" dirty="0"/>
          </a:p>
        </p:txBody>
      </p:sp>
      <p:sp>
        <p:nvSpPr>
          <p:cNvPr id="13" name="Shape 11"/>
          <p:cNvSpPr/>
          <p:nvPr/>
        </p:nvSpPr>
        <p:spPr>
          <a:xfrm>
            <a:off x="2086332" y="6283643"/>
            <a:ext cx="495300" cy="495300"/>
          </a:xfrm>
          <a:prstGeom prst="roundRect">
            <a:avLst>
              <a:gd name="adj" fmla="val 20003"/>
            </a:avLst>
          </a:prstGeom>
          <a:solidFill>
            <a:srgbClr val="110080"/>
          </a:solidFill>
          <a:ln w="13692">
            <a:solidFill>
              <a:srgbClr val="140099"/>
            </a:solidFill>
            <a:prstDash val="solid"/>
          </a:ln>
        </p:spPr>
        <p:txBody>
          <a:bodyPr/>
          <a:lstStyle/>
          <a:p>
            <a:endParaRPr lang="tr-TR"/>
          </a:p>
        </p:txBody>
      </p:sp>
      <p:sp>
        <p:nvSpPr>
          <p:cNvPr id="14" name="Text 12"/>
          <p:cNvSpPr/>
          <p:nvPr/>
        </p:nvSpPr>
        <p:spPr>
          <a:xfrm>
            <a:off x="2232184" y="6324838"/>
            <a:ext cx="203478" cy="412790"/>
          </a:xfrm>
          <a:prstGeom prst="rect">
            <a:avLst/>
          </a:prstGeom>
          <a:noFill/>
          <a:ln/>
        </p:spPr>
        <p:txBody>
          <a:bodyPr wrap="none" rtlCol="0" anchor="t"/>
          <a:lstStyle/>
          <a:p>
            <a:pPr marL="0" indent="0" algn="ctr">
              <a:lnSpc>
                <a:spcPts val="3250"/>
              </a:lnSpc>
              <a:buNone/>
            </a:pPr>
            <a:r>
              <a:rPr lang="en-US" sz="2600" b="1" kern="0" spc="-78" dirty="0">
                <a:solidFill>
                  <a:srgbClr val="E5E0DF"/>
                </a:solidFill>
                <a:latin typeface="Inter" pitchFamily="34" charset="0"/>
                <a:ea typeface="Inter" pitchFamily="34" charset="-122"/>
                <a:cs typeface="Inter" pitchFamily="34" charset="-120"/>
              </a:rPr>
              <a:t>3</a:t>
            </a:r>
            <a:endParaRPr lang="en-US" sz="2600" dirty="0"/>
          </a:p>
        </p:txBody>
      </p:sp>
      <p:sp>
        <p:nvSpPr>
          <p:cNvPr id="15" name="Text 13"/>
          <p:cNvSpPr/>
          <p:nvPr/>
        </p:nvSpPr>
        <p:spPr>
          <a:xfrm>
            <a:off x="2801779" y="6359247"/>
            <a:ext cx="2374344" cy="343853"/>
          </a:xfrm>
          <a:prstGeom prst="rect">
            <a:avLst/>
          </a:prstGeom>
          <a:noFill/>
          <a:ln/>
        </p:spPr>
        <p:txBody>
          <a:bodyPr wrap="none" rtlCol="0" anchor="t"/>
          <a:lstStyle/>
          <a:p>
            <a:pPr marL="0" indent="0">
              <a:lnSpc>
                <a:spcPts val="2709"/>
              </a:lnSpc>
              <a:buNone/>
            </a:pPr>
            <a:r>
              <a:rPr lang="en-US" sz="2167" b="1" kern="0" spc="-65" dirty="0">
                <a:solidFill>
                  <a:srgbClr val="E5E0DF"/>
                </a:solidFill>
                <a:latin typeface="Inter" pitchFamily="34" charset="0"/>
                <a:ea typeface="Inter" pitchFamily="34" charset="-122"/>
                <a:cs typeface="Inter" pitchFamily="34" charset="-120"/>
              </a:rPr>
              <a:t>Eğitim ve Öğrenme</a:t>
            </a:r>
            <a:endParaRPr lang="en-US" sz="2167" dirty="0"/>
          </a:p>
        </p:txBody>
      </p:sp>
      <p:sp>
        <p:nvSpPr>
          <p:cNvPr id="16" name="Text 14"/>
          <p:cNvSpPr/>
          <p:nvPr/>
        </p:nvSpPr>
        <p:spPr>
          <a:xfrm>
            <a:off x="2801779" y="6923246"/>
            <a:ext cx="4403288" cy="704374"/>
          </a:xfrm>
          <a:prstGeom prst="rect">
            <a:avLst/>
          </a:prstGeom>
          <a:noFill/>
          <a:ln/>
        </p:spPr>
        <p:txBody>
          <a:bodyPr wrap="square" rtlCol="0" anchor="t"/>
          <a:lstStyle/>
          <a:p>
            <a:pPr marL="0" indent="0">
              <a:lnSpc>
                <a:spcPts val="2774"/>
              </a:lnSpc>
              <a:buNone/>
            </a:pPr>
            <a:r>
              <a:rPr lang="en-US" sz="1734" kern="0" spc="-35" dirty="0">
                <a:solidFill>
                  <a:srgbClr val="E5E0DF"/>
                </a:solidFill>
                <a:latin typeface="Inter" pitchFamily="34" charset="0"/>
                <a:ea typeface="Inter" pitchFamily="34" charset="-122"/>
                <a:cs typeface="Inter" pitchFamily="34" charset="-120"/>
              </a:rPr>
              <a:t>Yapay sinir ağları, veriye dayalı eğitim ile örüntüleri tanımayı öğrenebilir.</a:t>
            </a:r>
            <a:endParaRPr lang="en-US" sz="1734" dirty="0"/>
          </a:p>
        </p:txBody>
      </p:sp>
      <p:sp>
        <p:nvSpPr>
          <p:cNvPr id="17" name="Shape 15"/>
          <p:cNvSpPr/>
          <p:nvPr/>
        </p:nvSpPr>
        <p:spPr>
          <a:xfrm>
            <a:off x="7425214" y="6283643"/>
            <a:ext cx="495300" cy="495300"/>
          </a:xfrm>
          <a:prstGeom prst="roundRect">
            <a:avLst>
              <a:gd name="adj" fmla="val 20003"/>
            </a:avLst>
          </a:prstGeom>
          <a:solidFill>
            <a:srgbClr val="110080"/>
          </a:solidFill>
          <a:ln w="13692">
            <a:solidFill>
              <a:srgbClr val="140099"/>
            </a:solidFill>
            <a:prstDash val="solid"/>
          </a:ln>
        </p:spPr>
        <p:txBody>
          <a:bodyPr/>
          <a:lstStyle/>
          <a:p>
            <a:endParaRPr lang="tr-TR"/>
          </a:p>
        </p:txBody>
      </p:sp>
      <p:sp>
        <p:nvSpPr>
          <p:cNvPr id="18" name="Text 16"/>
          <p:cNvSpPr/>
          <p:nvPr/>
        </p:nvSpPr>
        <p:spPr>
          <a:xfrm>
            <a:off x="7567255" y="6324838"/>
            <a:ext cx="211098" cy="412790"/>
          </a:xfrm>
          <a:prstGeom prst="rect">
            <a:avLst/>
          </a:prstGeom>
          <a:noFill/>
          <a:ln/>
        </p:spPr>
        <p:txBody>
          <a:bodyPr wrap="none" rtlCol="0" anchor="t"/>
          <a:lstStyle/>
          <a:p>
            <a:pPr marL="0" indent="0" algn="ctr">
              <a:lnSpc>
                <a:spcPts val="3250"/>
              </a:lnSpc>
              <a:buNone/>
            </a:pPr>
            <a:r>
              <a:rPr lang="en-US" sz="2600" b="1" kern="0" spc="-78" dirty="0">
                <a:solidFill>
                  <a:srgbClr val="E5E0DF"/>
                </a:solidFill>
                <a:latin typeface="Inter" pitchFamily="34" charset="0"/>
                <a:ea typeface="Inter" pitchFamily="34" charset="-122"/>
                <a:cs typeface="Inter" pitchFamily="34" charset="-120"/>
              </a:rPr>
              <a:t>4</a:t>
            </a:r>
            <a:endParaRPr lang="en-US" sz="2600" dirty="0"/>
          </a:p>
        </p:txBody>
      </p:sp>
      <p:sp>
        <p:nvSpPr>
          <p:cNvPr id="19" name="Text 17"/>
          <p:cNvSpPr/>
          <p:nvPr/>
        </p:nvSpPr>
        <p:spPr>
          <a:xfrm>
            <a:off x="8140660" y="6359247"/>
            <a:ext cx="2348865" cy="343853"/>
          </a:xfrm>
          <a:prstGeom prst="rect">
            <a:avLst/>
          </a:prstGeom>
          <a:noFill/>
          <a:ln/>
        </p:spPr>
        <p:txBody>
          <a:bodyPr wrap="none" rtlCol="0" anchor="t"/>
          <a:lstStyle/>
          <a:p>
            <a:pPr marL="0" indent="0">
              <a:lnSpc>
                <a:spcPts val="2709"/>
              </a:lnSpc>
              <a:buNone/>
            </a:pPr>
            <a:r>
              <a:rPr lang="en-US" sz="2167" b="1" kern="0" spc="-65" dirty="0">
                <a:solidFill>
                  <a:srgbClr val="E5E0DF"/>
                </a:solidFill>
                <a:latin typeface="Inter" pitchFamily="34" charset="0"/>
                <a:ea typeface="Inter" pitchFamily="34" charset="-122"/>
                <a:cs typeface="Inter" pitchFamily="34" charset="-120"/>
              </a:rPr>
              <a:t>İleri ve Geri Yayılım</a:t>
            </a:r>
            <a:endParaRPr lang="en-US" sz="2167" dirty="0"/>
          </a:p>
        </p:txBody>
      </p:sp>
      <p:sp>
        <p:nvSpPr>
          <p:cNvPr id="20" name="Text 18"/>
          <p:cNvSpPr/>
          <p:nvPr/>
        </p:nvSpPr>
        <p:spPr>
          <a:xfrm>
            <a:off x="8140660" y="6923246"/>
            <a:ext cx="4403288" cy="704374"/>
          </a:xfrm>
          <a:prstGeom prst="rect">
            <a:avLst/>
          </a:prstGeom>
          <a:noFill/>
          <a:ln/>
        </p:spPr>
        <p:txBody>
          <a:bodyPr wrap="square" rtlCol="0" anchor="t"/>
          <a:lstStyle/>
          <a:p>
            <a:pPr marL="0" indent="0">
              <a:lnSpc>
                <a:spcPts val="2774"/>
              </a:lnSpc>
              <a:buNone/>
            </a:pPr>
            <a:r>
              <a:rPr lang="en-US" sz="1734" kern="0" spc="-35" dirty="0">
                <a:solidFill>
                  <a:srgbClr val="E5E0DF"/>
                </a:solidFill>
                <a:latin typeface="Inter" pitchFamily="34" charset="0"/>
                <a:ea typeface="Inter" pitchFamily="34" charset="-122"/>
                <a:cs typeface="Inter" pitchFamily="34" charset="-120"/>
              </a:rPr>
              <a:t>İleri ve geri yayılım, yapay sinir ağlarının eğitiminin temel süreçleridir.</a:t>
            </a:r>
            <a:endParaRPr lang="en-US" sz="1734" dirty="0"/>
          </a:p>
        </p:txBody>
      </p:sp>
      <p:pic>
        <p:nvPicPr>
          <p:cNvPr id="21" name="Image 0" descr="preencoded.png"/>
          <p:cNvPicPr>
            <a:picLocks noChangeAspect="1"/>
          </p:cNvPicPr>
          <p:nvPr/>
        </p:nvPicPr>
        <p:blipFill>
          <a:blip r:embed="rId3"/>
          <a:stretch>
            <a:fillRect/>
          </a:stretch>
        </p:blipFill>
        <p:spPr>
          <a:xfrm>
            <a:off x="0" y="0"/>
            <a:ext cx="14630400" cy="275189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839986"/>
            <a:ext cx="10554414"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Perceptron ve Çok Katmanlı Yapay Sinir Ağları</a:t>
            </a:r>
            <a:endParaRPr lang="en-US" sz="4374" dirty="0"/>
          </a:p>
        </p:txBody>
      </p:sp>
      <p:pic>
        <p:nvPicPr>
          <p:cNvPr id="5" name="Image 0" descr="preencoded.png"/>
          <p:cNvPicPr>
            <a:picLocks noChangeAspect="1"/>
          </p:cNvPicPr>
          <p:nvPr/>
        </p:nvPicPr>
        <p:blipFill>
          <a:blip r:embed="rId3"/>
          <a:stretch>
            <a:fillRect/>
          </a:stretch>
        </p:blipFill>
        <p:spPr>
          <a:xfrm>
            <a:off x="2037993" y="2673072"/>
            <a:ext cx="5110520" cy="3158490"/>
          </a:xfrm>
          <a:prstGeom prst="rect">
            <a:avLst/>
          </a:prstGeom>
        </p:spPr>
      </p:pic>
      <p:sp>
        <p:nvSpPr>
          <p:cNvPr id="6" name="Text 3"/>
          <p:cNvSpPr/>
          <p:nvPr/>
        </p:nvSpPr>
        <p:spPr>
          <a:xfrm>
            <a:off x="2037993" y="6109216"/>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Perceptron</a:t>
            </a:r>
            <a:endParaRPr lang="en-US" sz="2187" dirty="0"/>
          </a:p>
        </p:txBody>
      </p:sp>
      <p:sp>
        <p:nvSpPr>
          <p:cNvPr id="7" name="Text 4"/>
          <p:cNvSpPr/>
          <p:nvPr/>
        </p:nvSpPr>
        <p:spPr>
          <a:xfrm>
            <a:off x="2037993" y="6678573"/>
            <a:ext cx="5110520" cy="710803"/>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Perceptron, en basit yapay sinir ağı modelidir ve sınıflandırma problemleri için kullanılır.</a:t>
            </a:r>
            <a:endParaRPr lang="en-US" sz="1750" dirty="0"/>
          </a:p>
        </p:txBody>
      </p:sp>
      <p:pic>
        <p:nvPicPr>
          <p:cNvPr id="8" name="Image 1" descr="preencoded.png"/>
          <p:cNvPicPr>
            <a:picLocks noChangeAspect="1"/>
          </p:cNvPicPr>
          <p:nvPr/>
        </p:nvPicPr>
        <p:blipFill>
          <a:blip r:embed="rId4"/>
          <a:stretch>
            <a:fillRect/>
          </a:stretch>
        </p:blipFill>
        <p:spPr>
          <a:xfrm>
            <a:off x="7481768" y="2673072"/>
            <a:ext cx="5110639" cy="3158609"/>
          </a:xfrm>
          <a:prstGeom prst="rect">
            <a:avLst/>
          </a:prstGeom>
        </p:spPr>
      </p:pic>
      <p:sp>
        <p:nvSpPr>
          <p:cNvPr id="9" name="Text 5"/>
          <p:cNvSpPr/>
          <p:nvPr/>
        </p:nvSpPr>
        <p:spPr>
          <a:xfrm>
            <a:off x="7481768" y="6109335"/>
            <a:ext cx="3955613"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Inter" pitchFamily="34" charset="0"/>
                <a:ea typeface="Inter" pitchFamily="34" charset="-122"/>
                <a:cs typeface="Inter" pitchFamily="34" charset="-120"/>
              </a:rPr>
              <a:t>Çok Katmanlı Yapay Sinir Ağları</a:t>
            </a:r>
            <a:endParaRPr lang="en-US" sz="2187" dirty="0"/>
          </a:p>
        </p:txBody>
      </p:sp>
      <p:sp>
        <p:nvSpPr>
          <p:cNvPr id="10" name="Text 6"/>
          <p:cNvSpPr/>
          <p:nvPr/>
        </p:nvSpPr>
        <p:spPr>
          <a:xfrm>
            <a:off x="7481768" y="6678692"/>
            <a:ext cx="5110639" cy="710803"/>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Çok katmanlı yapay sinir ağları, daha karmaşık problemleri çözebilen derin öğrenme modelleridir.</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656987"/>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Ağ Eğitimi</a:t>
            </a:r>
            <a:endParaRPr lang="en-US" sz="4374" dirty="0"/>
          </a:p>
        </p:txBody>
      </p:sp>
      <p:sp>
        <p:nvSpPr>
          <p:cNvPr id="5" name="Shape 3"/>
          <p:cNvSpPr/>
          <p:nvPr/>
        </p:nvSpPr>
        <p:spPr>
          <a:xfrm>
            <a:off x="2349103" y="1795701"/>
            <a:ext cx="44410" cy="5776793"/>
          </a:xfrm>
          <a:prstGeom prst="rect">
            <a:avLst/>
          </a:prstGeom>
          <a:solidFill>
            <a:srgbClr val="140099"/>
          </a:solidFill>
          <a:ln/>
        </p:spPr>
        <p:txBody>
          <a:bodyPr/>
          <a:lstStyle/>
          <a:p>
            <a:endParaRPr lang="tr-TR"/>
          </a:p>
        </p:txBody>
      </p:sp>
      <p:sp>
        <p:nvSpPr>
          <p:cNvPr id="6" name="Shape 4"/>
          <p:cNvSpPr/>
          <p:nvPr/>
        </p:nvSpPr>
        <p:spPr>
          <a:xfrm>
            <a:off x="2621220" y="2197001"/>
            <a:ext cx="777597" cy="44410"/>
          </a:xfrm>
          <a:prstGeom prst="rect">
            <a:avLst/>
          </a:prstGeom>
          <a:solidFill>
            <a:srgbClr val="140099"/>
          </a:solidFill>
          <a:ln/>
        </p:spPr>
        <p:txBody>
          <a:bodyPr/>
          <a:lstStyle/>
          <a:p>
            <a:endParaRPr lang="tr-TR"/>
          </a:p>
        </p:txBody>
      </p:sp>
      <p:sp>
        <p:nvSpPr>
          <p:cNvPr id="7" name="Shape 5"/>
          <p:cNvSpPr/>
          <p:nvPr/>
        </p:nvSpPr>
        <p:spPr>
          <a:xfrm>
            <a:off x="2121277" y="1969294"/>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8" name="Text 6"/>
          <p:cNvSpPr/>
          <p:nvPr/>
        </p:nvSpPr>
        <p:spPr>
          <a:xfrm>
            <a:off x="2292370" y="2010966"/>
            <a:ext cx="1577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1</a:t>
            </a:r>
            <a:endParaRPr lang="en-US" sz="2624" dirty="0"/>
          </a:p>
        </p:txBody>
      </p:sp>
      <p:sp>
        <p:nvSpPr>
          <p:cNvPr id="9" name="Text 7"/>
          <p:cNvSpPr/>
          <p:nvPr/>
        </p:nvSpPr>
        <p:spPr>
          <a:xfrm>
            <a:off x="3593306" y="2017871"/>
            <a:ext cx="2221944"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Inter" pitchFamily="34" charset="0"/>
                <a:ea typeface="Inter" pitchFamily="34" charset="-122"/>
                <a:cs typeface="Inter" pitchFamily="34" charset="-120"/>
              </a:rPr>
              <a:t>Veri Ön İşleme</a:t>
            </a:r>
            <a:endParaRPr lang="en-US" sz="2187" dirty="0"/>
          </a:p>
        </p:txBody>
      </p:sp>
      <p:sp>
        <p:nvSpPr>
          <p:cNvPr id="10" name="Text 8"/>
          <p:cNvSpPr/>
          <p:nvPr/>
        </p:nvSpPr>
        <p:spPr>
          <a:xfrm>
            <a:off x="3593306" y="2587228"/>
            <a:ext cx="8999101" cy="355402"/>
          </a:xfrm>
          <a:prstGeom prst="rect">
            <a:avLst/>
          </a:prstGeom>
          <a:noFill/>
          <a:ln/>
        </p:spPr>
        <p:txBody>
          <a:bodyPr wrap="non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Veri ön işleme, veri setinin temizlenmesi ve normalize edilmesi sürecidir.</a:t>
            </a:r>
            <a:endParaRPr lang="en-US" sz="1750" dirty="0"/>
          </a:p>
        </p:txBody>
      </p:sp>
      <p:sp>
        <p:nvSpPr>
          <p:cNvPr id="11" name="Shape 9"/>
          <p:cNvSpPr/>
          <p:nvPr/>
        </p:nvSpPr>
        <p:spPr>
          <a:xfrm>
            <a:off x="2621220" y="4196655"/>
            <a:ext cx="777597" cy="44410"/>
          </a:xfrm>
          <a:prstGeom prst="rect">
            <a:avLst/>
          </a:prstGeom>
          <a:solidFill>
            <a:srgbClr val="140099"/>
          </a:solidFill>
          <a:ln/>
        </p:spPr>
        <p:txBody>
          <a:bodyPr/>
          <a:lstStyle/>
          <a:p>
            <a:endParaRPr lang="tr-TR"/>
          </a:p>
        </p:txBody>
      </p:sp>
      <p:sp>
        <p:nvSpPr>
          <p:cNvPr id="12" name="Shape 10"/>
          <p:cNvSpPr/>
          <p:nvPr/>
        </p:nvSpPr>
        <p:spPr>
          <a:xfrm>
            <a:off x="2121277" y="3968948"/>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3" name="Text 11"/>
          <p:cNvSpPr/>
          <p:nvPr/>
        </p:nvSpPr>
        <p:spPr>
          <a:xfrm>
            <a:off x="2273320" y="4010620"/>
            <a:ext cx="1958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2</a:t>
            </a:r>
            <a:endParaRPr lang="en-US" sz="2624" dirty="0"/>
          </a:p>
        </p:txBody>
      </p:sp>
      <p:sp>
        <p:nvSpPr>
          <p:cNvPr id="14" name="Text 12"/>
          <p:cNvSpPr/>
          <p:nvPr/>
        </p:nvSpPr>
        <p:spPr>
          <a:xfrm>
            <a:off x="3593306" y="4017526"/>
            <a:ext cx="2221944"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Inter" pitchFamily="34" charset="0"/>
                <a:ea typeface="Inter" pitchFamily="34" charset="-122"/>
                <a:cs typeface="Inter" pitchFamily="34" charset="-120"/>
              </a:rPr>
              <a:t>Model Oluşturma</a:t>
            </a:r>
            <a:endParaRPr lang="en-US" sz="2187" dirty="0"/>
          </a:p>
        </p:txBody>
      </p:sp>
      <p:sp>
        <p:nvSpPr>
          <p:cNvPr id="15" name="Text 13"/>
          <p:cNvSpPr/>
          <p:nvPr/>
        </p:nvSpPr>
        <p:spPr>
          <a:xfrm>
            <a:off x="3593306" y="4586883"/>
            <a:ext cx="8999101" cy="355402"/>
          </a:xfrm>
          <a:prstGeom prst="rect">
            <a:avLst/>
          </a:prstGeom>
          <a:noFill/>
          <a:ln/>
        </p:spPr>
        <p:txBody>
          <a:bodyPr wrap="non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Model oluşturma, yapay sinir ağının mimarisinin belirlenmesini içerir.</a:t>
            </a:r>
            <a:endParaRPr lang="en-US" sz="1750" dirty="0"/>
          </a:p>
        </p:txBody>
      </p:sp>
      <p:sp>
        <p:nvSpPr>
          <p:cNvPr id="16" name="Shape 14"/>
          <p:cNvSpPr/>
          <p:nvPr/>
        </p:nvSpPr>
        <p:spPr>
          <a:xfrm>
            <a:off x="2621220" y="6196310"/>
            <a:ext cx="777597" cy="44410"/>
          </a:xfrm>
          <a:prstGeom prst="rect">
            <a:avLst/>
          </a:prstGeom>
          <a:solidFill>
            <a:srgbClr val="140099"/>
          </a:solidFill>
          <a:ln/>
        </p:spPr>
        <p:txBody>
          <a:bodyPr/>
          <a:lstStyle/>
          <a:p>
            <a:endParaRPr lang="tr-TR"/>
          </a:p>
        </p:txBody>
      </p:sp>
      <p:sp>
        <p:nvSpPr>
          <p:cNvPr id="17" name="Shape 15"/>
          <p:cNvSpPr/>
          <p:nvPr/>
        </p:nvSpPr>
        <p:spPr>
          <a:xfrm>
            <a:off x="2121277" y="5968603"/>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8" name="Text 16"/>
          <p:cNvSpPr/>
          <p:nvPr/>
        </p:nvSpPr>
        <p:spPr>
          <a:xfrm>
            <a:off x="2269510" y="6010275"/>
            <a:ext cx="20347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3</a:t>
            </a:r>
            <a:endParaRPr lang="en-US" sz="2624" dirty="0"/>
          </a:p>
        </p:txBody>
      </p:sp>
      <p:sp>
        <p:nvSpPr>
          <p:cNvPr id="19" name="Text 17"/>
          <p:cNvSpPr/>
          <p:nvPr/>
        </p:nvSpPr>
        <p:spPr>
          <a:xfrm>
            <a:off x="3593306" y="6017181"/>
            <a:ext cx="2979063"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Inter" pitchFamily="34" charset="0"/>
                <a:ea typeface="Inter" pitchFamily="34" charset="-122"/>
                <a:cs typeface="Inter" pitchFamily="34" charset="-120"/>
              </a:rPr>
              <a:t>Eğitim ve Optimizasyon</a:t>
            </a:r>
            <a:endParaRPr lang="en-US" sz="2187" dirty="0"/>
          </a:p>
        </p:txBody>
      </p:sp>
      <p:sp>
        <p:nvSpPr>
          <p:cNvPr id="20" name="Text 18"/>
          <p:cNvSpPr/>
          <p:nvPr/>
        </p:nvSpPr>
        <p:spPr>
          <a:xfrm>
            <a:off x="3593306" y="6586538"/>
            <a:ext cx="8999101" cy="710803"/>
          </a:xfrm>
          <a:prstGeom prst="rect">
            <a:avLst/>
          </a:prstGeom>
          <a:noFill/>
          <a:ln/>
        </p:spPr>
        <p:txBody>
          <a:bodyPr wrap="square" rtlCol="0" anchor="t"/>
          <a:lstStyle/>
          <a:p>
            <a:pPr marL="0" indent="0" algn="l">
              <a:lnSpc>
                <a:spcPts val="2799"/>
              </a:lnSpc>
              <a:buNone/>
            </a:pPr>
            <a:r>
              <a:rPr lang="en-US" sz="1750" kern="0" spc="-35" dirty="0">
                <a:solidFill>
                  <a:srgbClr val="E5E0DF"/>
                </a:solidFill>
                <a:latin typeface="Inter" pitchFamily="34" charset="0"/>
                <a:ea typeface="Inter" pitchFamily="34" charset="-122"/>
                <a:cs typeface="Inter" pitchFamily="34" charset="-120"/>
              </a:rPr>
              <a:t>Eğitim ve optimizasyon, ağı belirli bir veri setine uyum sağlamak için yapılan iteratif işlemlerden oluşur.</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2136219"/>
            <a:ext cx="9452372"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Ağ Performansının Değerlendirilmesi</a:t>
            </a:r>
            <a:endParaRPr lang="en-US" sz="4374" dirty="0"/>
          </a:p>
        </p:txBody>
      </p:sp>
      <p:sp>
        <p:nvSpPr>
          <p:cNvPr id="5" name="Shape 3"/>
          <p:cNvSpPr/>
          <p:nvPr/>
        </p:nvSpPr>
        <p:spPr>
          <a:xfrm>
            <a:off x="2037993" y="3274933"/>
            <a:ext cx="3370064" cy="2818328"/>
          </a:xfrm>
          <a:prstGeom prst="roundRect">
            <a:avLst>
              <a:gd name="adj" fmla="val 3548"/>
            </a:avLst>
          </a:prstGeom>
          <a:solidFill>
            <a:srgbClr val="110080"/>
          </a:solidFill>
          <a:ln w="13811">
            <a:solidFill>
              <a:srgbClr val="140099"/>
            </a:solidFill>
            <a:prstDash val="solid"/>
          </a:ln>
        </p:spPr>
        <p:txBody>
          <a:bodyPr/>
          <a:lstStyle/>
          <a:p>
            <a:endParaRPr lang="tr-TR"/>
          </a:p>
        </p:txBody>
      </p:sp>
      <p:sp>
        <p:nvSpPr>
          <p:cNvPr id="6" name="Text 4"/>
          <p:cNvSpPr/>
          <p:nvPr/>
        </p:nvSpPr>
        <p:spPr>
          <a:xfrm>
            <a:off x="2273975" y="3510915"/>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Hata Analizi</a:t>
            </a:r>
            <a:endParaRPr lang="en-US" sz="2187" dirty="0"/>
          </a:p>
        </p:txBody>
      </p:sp>
      <p:sp>
        <p:nvSpPr>
          <p:cNvPr id="7" name="Text 5"/>
          <p:cNvSpPr/>
          <p:nvPr/>
        </p:nvSpPr>
        <p:spPr>
          <a:xfrm>
            <a:off x="2273975" y="4080272"/>
            <a:ext cx="2898100" cy="1066205"/>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Hata analizi, modelin performansının ölçülmesi ve iyileştirilmesi için kullanılır.</a:t>
            </a:r>
            <a:endParaRPr lang="en-US" sz="1750" dirty="0"/>
          </a:p>
        </p:txBody>
      </p:sp>
      <p:sp>
        <p:nvSpPr>
          <p:cNvPr id="8" name="Shape 6"/>
          <p:cNvSpPr/>
          <p:nvPr/>
        </p:nvSpPr>
        <p:spPr>
          <a:xfrm>
            <a:off x="5630228" y="3274933"/>
            <a:ext cx="3370064" cy="2818328"/>
          </a:xfrm>
          <a:prstGeom prst="roundRect">
            <a:avLst>
              <a:gd name="adj" fmla="val 3548"/>
            </a:avLst>
          </a:prstGeom>
          <a:solidFill>
            <a:srgbClr val="110080"/>
          </a:solidFill>
          <a:ln w="13811">
            <a:solidFill>
              <a:srgbClr val="140099"/>
            </a:solidFill>
            <a:prstDash val="solid"/>
          </a:ln>
        </p:spPr>
        <p:txBody>
          <a:bodyPr/>
          <a:lstStyle/>
          <a:p>
            <a:endParaRPr lang="tr-TR"/>
          </a:p>
        </p:txBody>
      </p:sp>
      <p:sp>
        <p:nvSpPr>
          <p:cNvPr id="9" name="Text 7"/>
          <p:cNvSpPr/>
          <p:nvPr/>
        </p:nvSpPr>
        <p:spPr>
          <a:xfrm>
            <a:off x="5866209" y="3510915"/>
            <a:ext cx="2350175"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Doğrulama ve Test</a:t>
            </a:r>
            <a:endParaRPr lang="en-US" sz="2187" dirty="0"/>
          </a:p>
        </p:txBody>
      </p:sp>
      <p:sp>
        <p:nvSpPr>
          <p:cNvPr id="10" name="Text 8"/>
          <p:cNvSpPr/>
          <p:nvPr/>
        </p:nvSpPr>
        <p:spPr>
          <a:xfrm>
            <a:off x="5866209" y="4080272"/>
            <a:ext cx="2898100" cy="1777008"/>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Doğrulama ve test, eğitim sürecinin ardından modelin gerçek dünya performansının tahmin edilmesini sağlar.</a:t>
            </a:r>
            <a:endParaRPr lang="en-US" sz="1750" dirty="0"/>
          </a:p>
        </p:txBody>
      </p:sp>
      <p:sp>
        <p:nvSpPr>
          <p:cNvPr id="11" name="Shape 9"/>
          <p:cNvSpPr/>
          <p:nvPr/>
        </p:nvSpPr>
        <p:spPr>
          <a:xfrm>
            <a:off x="9222462" y="3274933"/>
            <a:ext cx="3370064" cy="2818328"/>
          </a:xfrm>
          <a:prstGeom prst="roundRect">
            <a:avLst>
              <a:gd name="adj" fmla="val 3548"/>
            </a:avLst>
          </a:prstGeom>
          <a:solidFill>
            <a:srgbClr val="110080"/>
          </a:solidFill>
          <a:ln w="13811">
            <a:solidFill>
              <a:srgbClr val="140099"/>
            </a:solidFill>
            <a:prstDash val="solid"/>
          </a:ln>
        </p:spPr>
        <p:txBody>
          <a:bodyPr/>
          <a:lstStyle/>
          <a:p>
            <a:endParaRPr lang="tr-TR"/>
          </a:p>
        </p:txBody>
      </p:sp>
      <p:sp>
        <p:nvSpPr>
          <p:cNvPr id="12" name="Text 10"/>
          <p:cNvSpPr/>
          <p:nvPr/>
        </p:nvSpPr>
        <p:spPr>
          <a:xfrm>
            <a:off x="9458444" y="3510915"/>
            <a:ext cx="2898100"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Metrikler ve Karşılaştırmalar</a:t>
            </a:r>
            <a:endParaRPr lang="en-US" sz="2187" dirty="0"/>
          </a:p>
        </p:txBody>
      </p:sp>
      <p:sp>
        <p:nvSpPr>
          <p:cNvPr id="13" name="Text 11"/>
          <p:cNvSpPr/>
          <p:nvPr/>
        </p:nvSpPr>
        <p:spPr>
          <a:xfrm>
            <a:off x="9458444" y="4427458"/>
            <a:ext cx="2898100"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Farklı metrikler ve karşılaştırmalar, yapay sinir ağının başarı düzeyini ölçmek için kullanılır.</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6319599" y="1257181"/>
            <a:ext cx="7477601"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Yapay Sinir Ağları için Güncel Kullanım Alanları</a:t>
            </a:r>
            <a:endParaRPr lang="en-US" sz="4374" dirty="0"/>
          </a:p>
        </p:txBody>
      </p:sp>
      <p:sp>
        <p:nvSpPr>
          <p:cNvPr id="5" name="Shape 3"/>
          <p:cNvSpPr/>
          <p:nvPr/>
        </p:nvSpPr>
        <p:spPr>
          <a:xfrm>
            <a:off x="6319599" y="3152775"/>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6" name="Text 4"/>
          <p:cNvSpPr/>
          <p:nvPr/>
        </p:nvSpPr>
        <p:spPr>
          <a:xfrm>
            <a:off x="6490692" y="3194447"/>
            <a:ext cx="1577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1</a:t>
            </a:r>
            <a:endParaRPr lang="en-US" sz="2624" dirty="0"/>
          </a:p>
        </p:txBody>
      </p:sp>
      <p:sp>
        <p:nvSpPr>
          <p:cNvPr id="7" name="Text 5"/>
          <p:cNvSpPr/>
          <p:nvPr/>
        </p:nvSpPr>
        <p:spPr>
          <a:xfrm>
            <a:off x="7041713" y="3229094"/>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Görüntü İşleme</a:t>
            </a:r>
            <a:endParaRPr lang="en-US" sz="2187" dirty="0"/>
          </a:p>
        </p:txBody>
      </p:sp>
      <p:sp>
        <p:nvSpPr>
          <p:cNvPr id="8" name="Text 6"/>
          <p:cNvSpPr/>
          <p:nvPr/>
        </p:nvSpPr>
        <p:spPr>
          <a:xfrm>
            <a:off x="7041713" y="3798451"/>
            <a:ext cx="2905601"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 görüntü tanıma ve sınıflandırma gibi görsel verilerin işlenmesinde kullanılır.</a:t>
            </a:r>
            <a:endParaRPr lang="en-US" sz="1750" dirty="0"/>
          </a:p>
        </p:txBody>
      </p:sp>
      <p:sp>
        <p:nvSpPr>
          <p:cNvPr id="9" name="Shape 7"/>
          <p:cNvSpPr/>
          <p:nvPr/>
        </p:nvSpPr>
        <p:spPr>
          <a:xfrm>
            <a:off x="10169485" y="3152775"/>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0" name="Text 8"/>
          <p:cNvSpPr/>
          <p:nvPr/>
        </p:nvSpPr>
        <p:spPr>
          <a:xfrm>
            <a:off x="10321528" y="3194447"/>
            <a:ext cx="19585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2</a:t>
            </a:r>
            <a:endParaRPr lang="en-US" sz="2624" dirty="0"/>
          </a:p>
        </p:txBody>
      </p:sp>
      <p:sp>
        <p:nvSpPr>
          <p:cNvPr id="11" name="Text 9"/>
          <p:cNvSpPr/>
          <p:nvPr/>
        </p:nvSpPr>
        <p:spPr>
          <a:xfrm>
            <a:off x="10891599" y="3229094"/>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Doğal Dil İşleme</a:t>
            </a:r>
            <a:endParaRPr lang="en-US" sz="2187" dirty="0"/>
          </a:p>
        </p:txBody>
      </p:sp>
      <p:sp>
        <p:nvSpPr>
          <p:cNvPr id="12" name="Text 10"/>
          <p:cNvSpPr/>
          <p:nvPr/>
        </p:nvSpPr>
        <p:spPr>
          <a:xfrm>
            <a:off x="10891599" y="3798451"/>
            <a:ext cx="2905601"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Doğal dil işleme, yapay sinir ağlarının yazılı metinleri anlama ve çıkarsama yeteneklerini kullanır.</a:t>
            </a:r>
            <a:endParaRPr lang="en-US" sz="1750" dirty="0"/>
          </a:p>
        </p:txBody>
      </p:sp>
      <p:sp>
        <p:nvSpPr>
          <p:cNvPr id="13" name="Shape 11"/>
          <p:cNvSpPr/>
          <p:nvPr/>
        </p:nvSpPr>
        <p:spPr>
          <a:xfrm>
            <a:off x="6319599" y="5615821"/>
            <a:ext cx="499943" cy="499943"/>
          </a:xfrm>
          <a:prstGeom prst="roundRect">
            <a:avLst>
              <a:gd name="adj" fmla="val 20000"/>
            </a:avLst>
          </a:prstGeom>
          <a:solidFill>
            <a:srgbClr val="110080"/>
          </a:solidFill>
          <a:ln w="13811">
            <a:solidFill>
              <a:srgbClr val="140099"/>
            </a:solidFill>
            <a:prstDash val="solid"/>
          </a:ln>
        </p:spPr>
        <p:txBody>
          <a:bodyPr/>
          <a:lstStyle/>
          <a:p>
            <a:endParaRPr lang="tr-TR"/>
          </a:p>
        </p:txBody>
      </p:sp>
      <p:sp>
        <p:nvSpPr>
          <p:cNvPr id="14" name="Text 12"/>
          <p:cNvSpPr/>
          <p:nvPr/>
        </p:nvSpPr>
        <p:spPr>
          <a:xfrm>
            <a:off x="6467832" y="5657493"/>
            <a:ext cx="203478" cy="416481"/>
          </a:xfrm>
          <a:prstGeom prst="rect">
            <a:avLst/>
          </a:prstGeom>
          <a:noFill/>
          <a:ln/>
        </p:spPr>
        <p:txBody>
          <a:bodyPr wrap="none" rtlCol="0" anchor="t"/>
          <a:lstStyle/>
          <a:p>
            <a:pPr marL="0" indent="0" algn="ctr">
              <a:lnSpc>
                <a:spcPts val="3281"/>
              </a:lnSpc>
              <a:buNone/>
            </a:pPr>
            <a:r>
              <a:rPr lang="en-US" sz="2624" b="1" kern="0" spc="-79" dirty="0">
                <a:solidFill>
                  <a:srgbClr val="E5E0DF"/>
                </a:solidFill>
                <a:latin typeface="Inter" pitchFamily="34" charset="0"/>
                <a:ea typeface="Inter" pitchFamily="34" charset="-122"/>
                <a:cs typeface="Inter" pitchFamily="34" charset="-120"/>
              </a:rPr>
              <a:t>3</a:t>
            </a:r>
            <a:endParaRPr lang="en-US" sz="2624" dirty="0"/>
          </a:p>
        </p:txBody>
      </p:sp>
      <p:sp>
        <p:nvSpPr>
          <p:cNvPr id="15" name="Text 13"/>
          <p:cNvSpPr/>
          <p:nvPr/>
        </p:nvSpPr>
        <p:spPr>
          <a:xfrm>
            <a:off x="7041713" y="5692140"/>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Özerk Sistemler</a:t>
            </a:r>
            <a:endParaRPr lang="en-US" sz="2187" dirty="0"/>
          </a:p>
        </p:txBody>
      </p:sp>
      <p:sp>
        <p:nvSpPr>
          <p:cNvPr id="16" name="Text 14"/>
          <p:cNvSpPr/>
          <p:nvPr/>
        </p:nvSpPr>
        <p:spPr>
          <a:xfrm>
            <a:off x="7041713" y="6261497"/>
            <a:ext cx="6755487" cy="710803"/>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Yapay sinir ağları, otomatik sürüş, robotik ve yapay zeka alanlarında özerk sistemlerin geliştirilmesinde kullanılır.</a:t>
            </a:r>
            <a:endParaRPr lang="en-US" sz="1750" dirty="0"/>
          </a:p>
        </p:txBody>
      </p:sp>
      <p:pic>
        <p:nvPicPr>
          <p:cNvPr id="17"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838"/>
          </a:xfrm>
          <a:prstGeom prst="rect">
            <a:avLst/>
          </a:prstGeom>
          <a:solidFill>
            <a:srgbClr val="272525"/>
          </a:solidFill>
          <a:ln w="10358">
            <a:solidFill>
              <a:srgbClr val="565151"/>
            </a:solidFill>
            <a:prstDash val="solid"/>
          </a:ln>
        </p:spPr>
        <p:txBody>
          <a:bodyPr/>
          <a:lstStyle/>
          <a:p>
            <a:endParaRPr lang="tr-TR"/>
          </a:p>
        </p:txBody>
      </p:sp>
      <p:sp>
        <p:nvSpPr>
          <p:cNvPr id="4" name="Text 2"/>
          <p:cNvSpPr/>
          <p:nvPr/>
        </p:nvSpPr>
        <p:spPr>
          <a:xfrm>
            <a:off x="3348990" y="459224"/>
            <a:ext cx="6559510" cy="521851"/>
          </a:xfrm>
          <a:prstGeom prst="rect">
            <a:avLst/>
          </a:prstGeom>
          <a:noFill/>
          <a:ln/>
        </p:spPr>
        <p:txBody>
          <a:bodyPr wrap="none" rtlCol="0" anchor="t"/>
          <a:lstStyle/>
          <a:p>
            <a:pPr marL="0" indent="0">
              <a:lnSpc>
                <a:spcPts val="4109"/>
              </a:lnSpc>
              <a:buNone/>
            </a:pPr>
            <a:r>
              <a:rPr lang="en-US" sz="3287" b="1" kern="0" spc="-99" dirty="0">
                <a:solidFill>
                  <a:srgbClr val="FFFFFF"/>
                </a:solidFill>
                <a:latin typeface="Inter" pitchFamily="34" charset="0"/>
                <a:ea typeface="Inter" pitchFamily="34" charset="-122"/>
                <a:cs typeface="Inter" pitchFamily="34" charset="-120"/>
              </a:rPr>
              <a:t>Yapay Sinir Ağlarının Temel İlkeleri</a:t>
            </a:r>
            <a:endParaRPr lang="en-US" sz="3287" dirty="0"/>
          </a:p>
        </p:txBody>
      </p:sp>
      <p:pic>
        <p:nvPicPr>
          <p:cNvPr id="5" name="Image 0" descr="preencoded.png"/>
          <p:cNvPicPr>
            <a:picLocks noChangeAspect="1"/>
          </p:cNvPicPr>
          <p:nvPr/>
        </p:nvPicPr>
        <p:blipFill>
          <a:blip r:embed="rId3"/>
          <a:stretch>
            <a:fillRect/>
          </a:stretch>
        </p:blipFill>
        <p:spPr>
          <a:xfrm>
            <a:off x="3348990" y="1315045"/>
            <a:ext cx="2477095" cy="1530906"/>
          </a:xfrm>
          <a:prstGeom prst="rect">
            <a:avLst/>
          </a:prstGeom>
        </p:spPr>
      </p:pic>
      <p:sp>
        <p:nvSpPr>
          <p:cNvPr id="6" name="Text 3"/>
          <p:cNvSpPr/>
          <p:nvPr/>
        </p:nvSpPr>
        <p:spPr>
          <a:xfrm>
            <a:off x="3348990" y="3054668"/>
            <a:ext cx="1669971" cy="260866"/>
          </a:xfrm>
          <a:prstGeom prst="rect">
            <a:avLst/>
          </a:prstGeom>
          <a:noFill/>
          <a:ln/>
        </p:spPr>
        <p:txBody>
          <a:bodyPr wrap="none" rtlCol="0" anchor="t"/>
          <a:lstStyle/>
          <a:p>
            <a:pPr marL="0" indent="0" algn="l">
              <a:lnSpc>
                <a:spcPts val="2055"/>
              </a:lnSpc>
              <a:buNone/>
            </a:pPr>
            <a:r>
              <a:rPr lang="en-US" sz="1644" b="1" kern="0" spc="-49" dirty="0">
                <a:solidFill>
                  <a:srgbClr val="FFFFFF"/>
                </a:solidFill>
                <a:latin typeface="Inter" pitchFamily="34" charset="0"/>
                <a:ea typeface="Inter" pitchFamily="34" charset="-122"/>
                <a:cs typeface="Inter" pitchFamily="34" charset="-120"/>
              </a:rPr>
              <a:t>Nöronlar</a:t>
            </a:r>
            <a:endParaRPr lang="en-US" sz="1644" dirty="0"/>
          </a:p>
        </p:txBody>
      </p:sp>
      <p:sp>
        <p:nvSpPr>
          <p:cNvPr id="7" name="Text 4"/>
          <p:cNvSpPr/>
          <p:nvPr/>
        </p:nvSpPr>
        <p:spPr>
          <a:xfrm>
            <a:off x="3348990" y="3482459"/>
            <a:ext cx="2477095" cy="801529"/>
          </a:xfrm>
          <a:prstGeom prst="rect">
            <a:avLst/>
          </a:prstGeom>
          <a:noFill/>
          <a:ln/>
        </p:spPr>
        <p:txBody>
          <a:bodyPr wrap="square" rtlCol="0" anchor="t"/>
          <a:lstStyle/>
          <a:p>
            <a:pPr marL="0" indent="0" algn="l">
              <a:lnSpc>
                <a:spcPts val="2104"/>
              </a:lnSpc>
              <a:buNone/>
            </a:pPr>
            <a:r>
              <a:rPr lang="en-US" sz="1315" kern="0" spc="-26" dirty="0">
                <a:solidFill>
                  <a:srgbClr val="E5E0DF"/>
                </a:solidFill>
                <a:latin typeface="Inter" pitchFamily="34" charset="0"/>
                <a:ea typeface="Inter" pitchFamily="34" charset="-122"/>
                <a:cs typeface="Inter" pitchFamily="34" charset="-120"/>
              </a:rPr>
              <a:t>Yapay sinir ağı temel yapı taşı olan nöronlar hakkında detaylı bilgi verilecek.</a:t>
            </a:r>
            <a:endParaRPr lang="en-US" sz="1315" dirty="0"/>
          </a:p>
        </p:txBody>
      </p:sp>
      <p:pic>
        <p:nvPicPr>
          <p:cNvPr id="8" name="Image 1" descr="preencoded.png"/>
          <p:cNvPicPr>
            <a:picLocks noChangeAspect="1"/>
          </p:cNvPicPr>
          <p:nvPr/>
        </p:nvPicPr>
        <p:blipFill>
          <a:blip r:embed="rId4"/>
          <a:stretch>
            <a:fillRect/>
          </a:stretch>
        </p:blipFill>
        <p:spPr>
          <a:xfrm>
            <a:off x="6076474" y="1315045"/>
            <a:ext cx="2477214" cy="1531025"/>
          </a:xfrm>
          <a:prstGeom prst="rect">
            <a:avLst/>
          </a:prstGeom>
        </p:spPr>
      </p:pic>
      <p:sp>
        <p:nvSpPr>
          <p:cNvPr id="9" name="Text 5"/>
          <p:cNvSpPr/>
          <p:nvPr/>
        </p:nvSpPr>
        <p:spPr>
          <a:xfrm>
            <a:off x="6076474" y="3054787"/>
            <a:ext cx="2471023" cy="260866"/>
          </a:xfrm>
          <a:prstGeom prst="rect">
            <a:avLst/>
          </a:prstGeom>
          <a:noFill/>
          <a:ln/>
        </p:spPr>
        <p:txBody>
          <a:bodyPr wrap="none" rtlCol="0" anchor="t"/>
          <a:lstStyle/>
          <a:p>
            <a:pPr marL="0" indent="0" algn="l">
              <a:lnSpc>
                <a:spcPts val="2055"/>
              </a:lnSpc>
              <a:buNone/>
            </a:pPr>
            <a:r>
              <a:rPr lang="en-US" sz="1644" b="1" kern="0" spc="-49" dirty="0">
                <a:solidFill>
                  <a:srgbClr val="FFFFFF"/>
                </a:solidFill>
                <a:latin typeface="Inter" pitchFamily="34" charset="0"/>
                <a:ea typeface="Inter" pitchFamily="34" charset="-122"/>
                <a:cs typeface="Inter" pitchFamily="34" charset="-120"/>
              </a:rPr>
              <a:t>Aktivasyon Fonksiyonları</a:t>
            </a:r>
            <a:endParaRPr lang="en-US" sz="1644" dirty="0"/>
          </a:p>
        </p:txBody>
      </p:sp>
      <p:sp>
        <p:nvSpPr>
          <p:cNvPr id="10" name="Text 6"/>
          <p:cNvSpPr/>
          <p:nvPr/>
        </p:nvSpPr>
        <p:spPr>
          <a:xfrm>
            <a:off x="6076474" y="3482578"/>
            <a:ext cx="2477214" cy="1068705"/>
          </a:xfrm>
          <a:prstGeom prst="rect">
            <a:avLst/>
          </a:prstGeom>
          <a:noFill/>
          <a:ln/>
        </p:spPr>
        <p:txBody>
          <a:bodyPr wrap="square" rtlCol="0" anchor="t"/>
          <a:lstStyle/>
          <a:p>
            <a:pPr marL="0" indent="0" algn="l">
              <a:lnSpc>
                <a:spcPts val="2104"/>
              </a:lnSpc>
              <a:buNone/>
            </a:pPr>
            <a:r>
              <a:rPr lang="en-US" sz="1315" kern="0" spc="-26" dirty="0">
                <a:solidFill>
                  <a:srgbClr val="E5E0DF"/>
                </a:solidFill>
                <a:latin typeface="Inter" pitchFamily="34" charset="0"/>
                <a:ea typeface="Inter" pitchFamily="34" charset="-122"/>
                <a:cs typeface="Inter" pitchFamily="34" charset="-120"/>
              </a:rPr>
              <a:t>Aktivasyon fonksiyonlarının nasıl çalıştığı, hangi durumlarda kullanıldığı anlatılacak.</a:t>
            </a:r>
            <a:endParaRPr lang="en-US" sz="1315" dirty="0"/>
          </a:p>
        </p:txBody>
      </p:sp>
      <p:pic>
        <p:nvPicPr>
          <p:cNvPr id="11" name="Image 2" descr="preencoded.png"/>
          <p:cNvPicPr>
            <a:picLocks noChangeAspect="1"/>
          </p:cNvPicPr>
          <p:nvPr/>
        </p:nvPicPr>
        <p:blipFill>
          <a:blip r:embed="rId5"/>
          <a:stretch>
            <a:fillRect/>
          </a:stretch>
        </p:blipFill>
        <p:spPr>
          <a:xfrm>
            <a:off x="8804077" y="1315045"/>
            <a:ext cx="2477214" cy="1531025"/>
          </a:xfrm>
          <a:prstGeom prst="rect">
            <a:avLst/>
          </a:prstGeom>
        </p:spPr>
      </p:pic>
      <p:sp>
        <p:nvSpPr>
          <p:cNvPr id="12" name="Text 7"/>
          <p:cNvSpPr/>
          <p:nvPr/>
        </p:nvSpPr>
        <p:spPr>
          <a:xfrm>
            <a:off x="8804077" y="3054787"/>
            <a:ext cx="1669971" cy="260866"/>
          </a:xfrm>
          <a:prstGeom prst="rect">
            <a:avLst/>
          </a:prstGeom>
          <a:noFill/>
          <a:ln/>
        </p:spPr>
        <p:txBody>
          <a:bodyPr wrap="none" rtlCol="0" anchor="t"/>
          <a:lstStyle/>
          <a:p>
            <a:pPr marL="0" indent="0" algn="l">
              <a:lnSpc>
                <a:spcPts val="2055"/>
              </a:lnSpc>
              <a:buNone/>
            </a:pPr>
            <a:r>
              <a:rPr lang="en-US" sz="1644" b="1" kern="0" spc="-49" dirty="0">
                <a:solidFill>
                  <a:srgbClr val="FFFFFF"/>
                </a:solidFill>
                <a:latin typeface="Inter" pitchFamily="34" charset="0"/>
                <a:ea typeface="Inter" pitchFamily="34" charset="-122"/>
                <a:cs typeface="Inter" pitchFamily="34" charset="-120"/>
              </a:rPr>
              <a:t>Öğrenme Oranı</a:t>
            </a:r>
            <a:endParaRPr lang="en-US" sz="1644" dirty="0"/>
          </a:p>
        </p:txBody>
      </p:sp>
      <p:sp>
        <p:nvSpPr>
          <p:cNvPr id="13" name="Text 8"/>
          <p:cNvSpPr/>
          <p:nvPr/>
        </p:nvSpPr>
        <p:spPr>
          <a:xfrm>
            <a:off x="8804077" y="3482578"/>
            <a:ext cx="2477214" cy="1068705"/>
          </a:xfrm>
          <a:prstGeom prst="rect">
            <a:avLst/>
          </a:prstGeom>
          <a:noFill/>
          <a:ln/>
        </p:spPr>
        <p:txBody>
          <a:bodyPr wrap="square" rtlCol="0" anchor="t"/>
          <a:lstStyle/>
          <a:p>
            <a:pPr marL="0" indent="0" algn="l">
              <a:lnSpc>
                <a:spcPts val="2104"/>
              </a:lnSpc>
              <a:buNone/>
            </a:pPr>
            <a:r>
              <a:rPr lang="en-US" sz="1315" kern="0" spc="-26" dirty="0">
                <a:solidFill>
                  <a:srgbClr val="E5E0DF"/>
                </a:solidFill>
                <a:latin typeface="Inter" pitchFamily="34" charset="0"/>
                <a:ea typeface="Inter" pitchFamily="34" charset="-122"/>
                <a:cs typeface="Inter" pitchFamily="34" charset="-120"/>
              </a:rPr>
              <a:t>Öğrenme oranının ne olduğu, nasıl belirlendiği ve öğrenme oranının verimi üzerindeki etkisi tartışılacak.</a:t>
            </a:r>
            <a:endParaRPr lang="en-US" sz="1315" dirty="0"/>
          </a:p>
        </p:txBody>
      </p:sp>
      <p:pic>
        <p:nvPicPr>
          <p:cNvPr id="14" name="Image 3" descr="preencoded.png"/>
          <p:cNvPicPr>
            <a:picLocks noChangeAspect="1"/>
          </p:cNvPicPr>
          <p:nvPr/>
        </p:nvPicPr>
        <p:blipFill>
          <a:blip r:embed="rId6"/>
          <a:stretch>
            <a:fillRect/>
          </a:stretch>
        </p:blipFill>
        <p:spPr>
          <a:xfrm>
            <a:off x="3348990" y="4801672"/>
            <a:ext cx="2477095" cy="1530906"/>
          </a:xfrm>
          <a:prstGeom prst="rect">
            <a:avLst/>
          </a:prstGeom>
        </p:spPr>
      </p:pic>
      <p:sp>
        <p:nvSpPr>
          <p:cNvPr id="15" name="Text 9"/>
          <p:cNvSpPr/>
          <p:nvPr/>
        </p:nvSpPr>
        <p:spPr>
          <a:xfrm>
            <a:off x="3348990" y="6541294"/>
            <a:ext cx="1669971" cy="260866"/>
          </a:xfrm>
          <a:prstGeom prst="rect">
            <a:avLst/>
          </a:prstGeom>
          <a:noFill/>
          <a:ln/>
        </p:spPr>
        <p:txBody>
          <a:bodyPr wrap="none" rtlCol="0" anchor="t"/>
          <a:lstStyle/>
          <a:p>
            <a:pPr marL="0" indent="0" algn="l">
              <a:lnSpc>
                <a:spcPts val="2055"/>
              </a:lnSpc>
              <a:buNone/>
            </a:pPr>
            <a:r>
              <a:rPr lang="en-US" sz="1644" b="1" kern="0" spc="-49" dirty="0">
                <a:solidFill>
                  <a:srgbClr val="FFFFFF"/>
                </a:solidFill>
                <a:latin typeface="Inter" pitchFamily="34" charset="0"/>
                <a:ea typeface="Inter" pitchFamily="34" charset="-122"/>
                <a:cs typeface="Inter" pitchFamily="34" charset="-120"/>
              </a:rPr>
              <a:t>Gradyan İnişi</a:t>
            </a:r>
            <a:endParaRPr lang="en-US" sz="1644" dirty="0"/>
          </a:p>
        </p:txBody>
      </p:sp>
      <p:sp>
        <p:nvSpPr>
          <p:cNvPr id="16" name="Text 10"/>
          <p:cNvSpPr/>
          <p:nvPr/>
        </p:nvSpPr>
        <p:spPr>
          <a:xfrm>
            <a:off x="3348990" y="6969085"/>
            <a:ext cx="2477095" cy="801529"/>
          </a:xfrm>
          <a:prstGeom prst="rect">
            <a:avLst/>
          </a:prstGeom>
          <a:noFill/>
          <a:ln/>
        </p:spPr>
        <p:txBody>
          <a:bodyPr wrap="square" rtlCol="0" anchor="t"/>
          <a:lstStyle/>
          <a:p>
            <a:pPr marL="0" indent="0" algn="l">
              <a:lnSpc>
                <a:spcPts val="2104"/>
              </a:lnSpc>
              <a:buNone/>
            </a:pPr>
            <a:r>
              <a:rPr lang="en-US" sz="1315" kern="0" spc="-26" dirty="0">
                <a:solidFill>
                  <a:srgbClr val="E5E0DF"/>
                </a:solidFill>
                <a:latin typeface="Inter" pitchFamily="34" charset="0"/>
                <a:ea typeface="Inter" pitchFamily="34" charset="-122"/>
                <a:cs typeface="Inter" pitchFamily="34" charset="-120"/>
              </a:rPr>
              <a:t>Gradyan iniş algoritmasının ne olduğu, ne zaman kullanıldığı ve avantajları ele alınacak.</a:t>
            </a:r>
            <a:endParaRPr lang="en-US" sz="131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tr-TR"/>
          </a:p>
        </p:txBody>
      </p:sp>
      <p:sp>
        <p:nvSpPr>
          <p:cNvPr id="3" name="Shape 1"/>
          <p:cNvSpPr/>
          <p:nvPr/>
        </p:nvSpPr>
        <p:spPr>
          <a:xfrm>
            <a:off x="0" y="0"/>
            <a:ext cx="14630400" cy="8229600"/>
          </a:xfrm>
          <a:prstGeom prst="rect">
            <a:avLst/>
          </a:prstGeom>
          <a:solidFill>
            <a:srgbClr val="272525"/>
          </a:solidFill>
          <a:ln w="13811">
            <a:solidFill>
              <a:srgbClr val="565151"/>
            </a:solidFill>
            <a:prstDash val="solid"/>
          </a:ln>
        </p:spPr>
        <p:txBody>
          <a:bodyPr/>
          <a:lstStyle/>
          <a:p>
            <a:endParaRPr lang="tr-TR"/>
          </a:p>
        </p:txBody>
      </p:sp>
      <p:sp>
        <p:nvSpPr>
          <p:cNvPr id="4" name="Text 2"/>
          <p:cNvSpPr/>
          <p:nvPr/>
        </p:nvSpPr>
        <p:spPr>
          <a:xfrm>
            <a:off x="2037993" y="1615440"/>
            <a:ext cx="10554414"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Inter" pitchFamily="34" charset="0"/>
                <a:ea typeface="Inter" pitchFamily="34" charset="-122"/>
                <a:cs typeface="Inter" pitchFamily="34" charset="-120"/>
              </a:rPr>
              <a:t>Perceptron ve Çok Katmanlı Yapay Sinir Ağları</a:t>
            </a:r>
            <a:endParaRPr lang="en-US" sz="4374" dirty="0"/>
          </a:p>
        </p:txBody>
      </p:sp>
      <p:sp>
        <p:nvSpPr>
          <p:cNvPr id="5" name="Shape 3"/>
          <p:cNvSpPr/>
          <p:nvPr/>
        </p:nvSpPr>
        <p:spPr>
          <a:xfrm>
            <a:off x="2037993" y="3448526"/>
            <a:ext cx="3370064" cy="3165515"/>
          </a:xfrm>
          <a:prstGeom prst="roundRect">
            <a:avLst>
              <a:gd name="adj" fmla="val 3159"/>
            </a:avLst>
          </a:prstGeom>
          <a:solidFill>
            <a:srgbClr val="110080"/>
          </a:solidFill>
          <a:ln w="13811">
            <a:solidFill>
              <a:srgbClr val="140099"/>
            </a:solidFill>
            <a:prstDash val="solid"/>
          </a:ln>
        </p:spPr>
        <p:txBody>
          <a:bodyPr/>
          <a:lstStyle/>
          <a:p>
            <a:endParaRPr lang="tr-TR"/>
          </a:p>
        </p:txBody>
      </p:sp>
      <p:sp>
        <p:nvSpPr>
          <p:cNvPr id="6" name="Text 4"/>
          <p:cNvSpPr/>
          <p:nvPr/>
        </p:nvSpPr>
        <p:spPr>
          <a:xfrm>
            <a:off x="2273975" y="3684508"/>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Perceptron</a:t>
            </a:r>
            <a:endParaRPr lang="en-US" sz="2187" dirty="0"/>
          </a:p>
        </p:txBody>
      </p:sp>
      <p:sp>
        <p:nvSpPr>
          <p:cNvPr id="7" name="Text 5"/>
          <p:cNvSpPr/>
          <p:nvPr/>
        </p:nvSpPr>
        <p:spPr>
          <a:xfrm>
            <a:off x="2273975" y="4253865"/>
            <a:ext cx="2898100"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Perceptron yapısı, çalışma prensibi ve örnek uygulamaları hakkında bilgi verilecek.</a:t>
            </a:r>
            <a:endParaRPr lang="en-US" sz="1750" dirty="0"/>
          </a:p>
        </p:txBody>
      </p:sp>
      <p:sp>
        <p:nvSpPr>
          <p:cNvPr id="8" name="Shape 6"/>
          <p:cNvSpPr/>
          <p:nvPr/>
        </p:nvSpPr>
        <p:spPr>
          <a:xfrm>
            <a:off x="5630228" y="3448526"/>
            <a:ext cx="3370064" cy="3165515"/>
          </a:xfrm>
          <a:prstGeom prst="roundRect">
            <a:avLst>
              <a:gd name="adj" fmla="val 3159"/>
            </a:avLst>
          </a:prstGeom>
          <a:solidFill>
            <a:srgbClr val="110080"/>
          </a:solidFill>
          <a:ln w="13811">
            <a:solidFill>
              <a:srgbClr val="140099"/>
            </a:solidFill>
            <a:prstDash val="solid"/>
          </a:ln>
        </p:spPr>
        <p:txBody>
          <a:bodyPr/>
          <a:lstStyle/>
          <a:p>
            <a:endParaRPr lang="tr-TR"/>
          </a:p>
        </p:txBody>
      </p:sp>
      <p:sp>
        <p:nvSpPr>
          <p:cNvPr id="9" name="Text 7"/>
          <p:cNvSpPr/>
          <p:nvPr/>
        </p:nvSpPr>
        <p:spPr>
          <a:xfrm>
            <a:off x="5866209" y="3684508"/>
            <a:ext cx="2898100" cy="694373"/>
          </a:xfrm>
          <a:prstGeom prst="rect">
            <a:avLst/>
          </a:prstGeom>
          <a:noFill/>
          <a:ln/>
        </p:spPr>
        <p:txBody>
          <a:bodyPr wrap="squar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Çok Katmanlı Yapay Sinir Ağları</a:t>
            </a:r>
            <a:endParaRPr lang="en-US" sz="2187" dirty="0"/>
          </a:p>
        </p:txBody>
      </p:sp>
      <p:sp>
        <p:nvSpPr>
          <p:cNvPr id="10" name="Text 8"/>
          <p:cNvSpPr/>
          <p:nvPr/>
        </p:nvSpPr>
        <p:spPr>
          <a:xfrm>
            <a:off x="5866209" y="4601051"/>
            <a:ext cx="2898100" cy="1777008"/>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Çok katmanlı yapay sinir ağı çeşitleri, farklı modeller ve uygulamaları hakkında detaylı bilgilendirme yapılacak.</a:t>
            </a:r>
            <a:endParaRPr lang="en-US" sz="1750" dirty="0"/>
          </a:p>
        </p:txBody>
      </p:sp>
      <p:sp>
        <p:nvSpPr>
          <p:cNvPr id="11" name="Shape 9"/>
          <p:cNvSpPr/>
          <p:nvPr/>
        </p:nvSpPr>
        <p:spPr>
          <a:xfrm>
            <a:off x="9222462" y="3448526"/>
            <a:ext cx="3370064" cy="3165515"/>
          </a:xfrm>
          <a:prstGeom prst="roundRect">
            <a:avLst>
              <a:gd name="adj" fmla="val 3159"/>
            </a:avLst>
          </a:prstGeom>
          <a:solidFill>
            <a:srgbClr val="110080"/>
          </a:solidFill>
          <a:ln w="13811">
            <a:solidFill>
              <a:srgbClr val="140099"/>
            </a:solidFill>
            <a:prstDash val="solid"/>
          </a:ln>
        </p:spPr>
        <p:txBody>
          <a:bodyPr/>
          <a:lstStyle/>
          <a:p>
            <a:endParaRPr lang="tr-TR"/>
          </a:p>
        </p:txBody>
      </p:sp>
      <p:sp>
        <p:nvSpPr>
          <p:cNvPr id="12" name="Text 10"/>
          <p:cNvSpPr/>
          <p:nvPr/>
        </p:nvSpPr>
        <p:spPr>
          <a:xfrm>
            <a:off x="9458444" y="3684508"/>
            <a:ext cx="2719983"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Inter" pitchFamily="34" charset="0"/>
                <a:ea typeface="Inter" pitchFamily="34" charset="-122"/>
                <a:cs typeface="Inter" pitchFamily="34" charset="-120"/>
              </a:rPr>
              <a:t>Ağın Derinleştirilmesi</a:t>
            </a:r>
            <a:endParaRPr lang="en-US" sz="2187" dirty="0"/>
          </a:p>
        </p:txBody>
      </p:sp>
      <p:sp>
        <p:nvSpPr>
          <p:cNvPr id="13" name="Text 11"/>
          <p:cNvSpPr/>
          <p:nvPr/>
        </p:nvSpPr>
        <p:spPr>
          <a:xfrm>
            <a:off x="9458444" y="4253865"/>
            <a:ext cx="2898100" cy="1421606"/>
          </a:xfrm>
          <a:prstGeom prst="rect">
            <a:avLst/>
          </a:prstGeom>
          <a:noFill/>
          <a:ln/>
        </p:spPr>
        <p:txBody>
          <a:bodyPr wrap="square" rtlCol="0" anchor="t"/>
          <a:lstStyle/>
          <a:p>
            <a:pPr marL="0" indent="0">
              <a:lnSpc>
                <a:spcPts val="2799"/>
              </a:lnSpc>
              <a:buNone/>
            </a:pPr>
            <a:r>
              <a:rPr lang="en-US" sz="1750" kern="0" spc="-35" dirty="0">
                <a:solidFill>
                  <a:srgbClr val="E5E0DF"/>
                </a:solidFill>
                <a:latin typeface="Inter" pitchFamily="34" charset="0"/>
                <a:ea typeface="Inter" pitchFamily="34" charset="-122"/>
                <a:cs typeface="Inter" pitchFamily="34" charset="-120"/>
              </a:rPr>
              <a:t>Derin Öğrenme algoritmalarının tanıtımı ve başarılı uygulamaları hakkında bilgi verilecek.</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1207</Words>
  <Application>Microsoft Office PowerPoint</Application>
  <PresentationFormat>Özel</PresentationFormat>
  <Paragraphs>200</Paragraphs>
  <Slides>23</Slides>
  <Notes>23</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23</vt:i4>
      </vt:variant>
    </vt:vector>
  </HeadingPairs>
  <TitlesOfParts>
    <vt:vector size="27" baseType="lpstr">
      <vt:lpstr>Arial</vt:lpstr>
      <vt:lpstr>Calibri</vt:lpstr>
      <vt:lpstr>Inter</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burak aggul</cp:lastModifiedBy>
  <cp:revision>7</cp:revision>
  <dcterms:created xsi:type="dcterms:W3CDTF">2023-10-15T09:40:23Z</dcterms:created>
  <dcterms:modified xsi:type="dcterms:W3CDTF">2023-10-15T09:55:03Z</dcterms:modified>
</cp:coreProperties>
</file>